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76" r:id="rId3"/>
    <p:sldId id="257" r:id="rId4"/>
    <p:sldId id="259" r:id="rId5"/>
    <p:sldId id="286" r:id="rId6"/>
    <p:sldId id="413" r:id="rId7"/>
    <p:sldId id="287" r:id="rId8"/>
    <p:sldId id="289" r:id="rId9"/>
    <p:sldId id="290" r:id="rId10"/>
    <p:sldId id="291" r:id="rId11"/>
    <p:sldId id="379" r:id="rId12"/>
    <p:sldId id="380" r:id="rId13"/>
    <p:sldId id="292" r:id="rId14"/>
    <p:sldId id="386" r:id="rId15"/>
    <p:sldId id="298" r:id="rId16"/>
    <p:sldId id="299" r:id="rId17"/>
    <p:sldId id="300" r:id="rId18"/>
    <p:sldId id="346" r:id="rId19"/>
    <p:sldId id="302" r:id="rId20"/>
    <p:sldId id="303" r:id="rId21"/>
    <p:sldId id="304" r:id="rId22"/>
    <p:sldId id="305" r:id="rId23"/>
    <p:sldId id="306" r:id="rId24"/>
    <p:sldId id="308" r:id="rId25"/>
    <p:sldId id="307" r:id="rId26"/>
    <p:sldId id="382" r:id="rId27"/>
    <p:sldId id="414" r:id="rId28"/>
    <p:sldId id="383" r:id="rId29"/>
    <p:sldId id="415" r:id="rId30"/>
    <p:sldId id="409" r:id="rId31"/>
    <p:sldId id="323" r:id="rId32"/>
    <p:sldId id="325" r:id="rId33"/>
    <p:sldId id="324" r:id="rId34"/>
    <p:sldId id="326" r:id="rId35"/>
    <p:sldId id="328" r:id="rId36"/>
    <p:sldId id="384" r:id="rId37"/>
    <p:sldId id="410" r:id="rId38"/>
    <p:sldId id="396" r:id="rId39"/>
    <p:sldId id="334" r:id="rId40"/>
    <p:sldId id="335" r:id="rId41"/>
    <p:sldId id="344" r:id="rId42"/>
    <p:sldId id="337" r:id="rId43"/>
  </p:sldIdLst>
  <p:sldSz cx="12192000" cy="6858000"/>
  <p:notesSz cx="6858000" cy="9144000"/>
  <p:embeddedFontLst>
    <p:embeddedFont>
      <p:font typeface="Aptos" panose="020B0004020202020204" pitchFamily="34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IBM Plex Sans" panose="020B0503050203000203" pitchFamily="34" charset="0"/>
      <p:regular r:id="rId54"/>
      <p:bold r:id="rId55"/>
      <p:italic r:id="rId56"/>
      <p:boldItalic r:id="rId57"/>
    </p:embeddedFont>
    <p:embeddedFont>
      <p:font typeface="IBM Plex Sans Light" panose="020F0302020204030204" pitchFamily="34" charset="0"/>
      <p:regular r:id="rId58"/>
      <p:italic r:id="rId59"/>
    </p:embeddedFont>
  </p:embeddedFontLst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7C55"/>
    <a:srgbClr val="957FEF"/>
    <a:srgbClr val="140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61"/>
    <p:restoredTop sz="94795"/>
  </p:normalViewPr>
  <p:slideViewPr>
    <p:cSldViewPr snapToGrid="0">
      <p:cViewPr varScale="1">
        <p:scale>
          <a:sx n="103" d="100"/>
          <a:sy n="103" d="100"/>
        </p:scale>
        <p:origin x="6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386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customXml" Target="../customXml/item3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presProps" Target="presProps.xml"/><Relationship Id="rId65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88725CCC-CE36-7BBD-2AE3-41DE6F28AD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44CCAA3A-1940-2F8E-1EE9-23FF88D0E1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A2913-8B46-3D44-9356-B09781EE948F}" type="datetimeFigureOut">
              <a:rPr lang="sk-SK" smtClean="0"/>
              <a:t>9.6.2025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DCB2CA91-8A40-6096-052E-BAF82A9ED3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98640BF-5A11-D9AB-09B5-AD0F77B607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5C633-A021-EC43-86F3-5B56493CF72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5137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83DC9-CE41-FE41-9102-BD4FD910ED6F}" type="datetimeFigureOut">
              <a:rPr lang="sk-SK" smtClean="0"/>
              <a:t>9.6.2025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2FB50-A106-4A46-93C4-71B2648F980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44123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8830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5949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8609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33573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3306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670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5196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0574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6361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15620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4389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33013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16243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41504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05799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058856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721876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40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4463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41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5361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4577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6842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7643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6642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61076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7227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07534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15" name="Zástupný objekt pre číslo snímky 5">
            <a:extLst>
              <a:ext uri="{FF2B5EF4-FFF2-40B4-BE49-F238E27FC236}">
                <a16:creationId xmlns:a16="http://schemas.microsoft.com/office/drawing/2014/main" id="{392E6498-BC81-FAA0-9091-918F7AB9D942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83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BA5A8A9F-CC22-1822-CA90-7920672EA6E7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66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8B56DEBD-662D-305D-57C4-D43EAD1C9400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8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5A08734E-2490-1F90-CD91-1BC66A1363DA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586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588A5A47-CA1F-B7B8-8D73-7A90D1BDAA00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97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E718B940-000E-AFC8-5897-A045490BF0F9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94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4F55D617-C1ED-C70E-0A28-4AF4C912B5AC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85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772346F2-BC79-935B-3849-96066C9A14D2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86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212CF447-C764-F9E3-8615-623AA39F0D9F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31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11D475EF-73AA-D08A-3F55-11C9A292D5E3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81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09D1F5-A56A-F02D-6702-9852B8D89A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957FEF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CFF831C-E503-3D4C-37D4-6B7ECB75D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1pPr>
            <a:lvl2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2pPr>
            <a:lvl3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3pPr>
            <a:lvl4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4pPr>
            <a:lvl5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pic>
        <p:nvPicPr>
          <p:cNvPr id="8" name="Obrázok 7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A060A250-3BCC-1D6A-367C-C69E85B6E1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10" name="Zástupný objekt pre číslo snímky 5">
            <a:extLst>
              <a:ext uri="{FF2B5EF4-FFF2-40B4-BE49-F238E27FC236}">
                <a16:creationId xmlns:a16="http://schemas.microsoft.com/office/drawing/2014/main" id="{26104B2C-A154-6042-E1DC-FC33DB451289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42493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0" i="0">
                <a:solidFill>
                  <a:schemeClr val="bg1"/>
                </a:solidFill>
                <a:latin typeface="IBM Plex Sans Light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A4C0201F-F74D-ACB4-078B-B5A1F3610EE6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199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540959-502E-6D8F-3C27-50A34F36C6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957FEF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FC0D0EC-AFE4-A7F0-CE08-BE5B2D4DC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1pPr>
            <a:lvl2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2pPr>
            <a:lvl3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3pPr>
            <a:lvl4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4pPr>
            <a:lvl5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6EF116F-0C6C-0B4A-7CA2-D3A64B9EE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1pPr>
            <a:lvl2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2pPr>
            <a:lvl3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3pPr>
            <a:lvl4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4pPr>
            <a:lvl5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pic>
        <p:nvPicPr>
          <p:cNvPr id="8" name="Obrázok 7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DC9DA63F-12AF-C0CB-F713-174D19076E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10" name="Zástupný objekt pre číslo snímky 5">
            <a:extLst>
              <a:ext uri="{FF2B5EF4-FFF2-40B4-BE49-F238E27FC236}">
                <a16:creationId xmlns:a16="http://schemas.microsoft.com/office/drawing/2014/main" id="{65B8D5C5-9570-948B-3C91-503448D70A40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66149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7E854A-9C18-B587-C9E6-8C6E4B963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957FEF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pic>
        <p:nvPicPr>
          <p:cNvPr id="6" name="Obrázok 5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D47FE4C-D8F8-BE54-5DE6-A39DD1A6D6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8" name="Zástupný objekt pre číslo snímky 5">
            <a:extLst>
              <a:ext uri="{FF2B5EF4-FFF2-40B4-BE49-F238E27FC236}">
                <a16:creationId xmlns:a16="http://schemas.microsoft.com/office/drawing/2014/main" id="{5762781C-71C0-394D-85A5-5590021D2F48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04652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6E2884A1-A8E1-2A08-886E-F5DB82DE41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FDC553F-E572-FF2D-2B8B-695B20913BF8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1340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428315-DE97-483E-B9E1-684EEF6F7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957FEF"/>
                </a:solidFill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3367CCE-EC89-945C-9D82-E327233CA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EC88A0D-A429-EE63-09CA-9AC7956BF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14001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pic>
        <p:nvPicPr>
          <p:cNvPr id="8" name="Obrázok 7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21BD794E-C10A-67A7-B283-22949482A6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9" name="Zástupný objekt pre číslo snímky 5">
            <a:extLst>
              <a:ext uri="{FF2B5EF4-FFF2-40B4-BE49-F238E27FC236}">
                <a16:creationId xmlns:a16="http://schemas.microsoft.com/office/drawing/2014/main" id="{EE0814AA-69D6-51E0-2334-883C2866CCC0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4462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0" i="1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674F053B-FE64-577A-CCC8-B61E4EE4765B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5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1A6F3BDD-7FD7-85D2-FBF1-5476DA694947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704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49849F83-AB6E-2CE1-8134-B3445311930F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01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D75A977A-F5AC-F5DA-F953-588FB6C6AABD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04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F34199DB-E313-846D-3465-66999B0A06B1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5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E83368E4-9D0F-D0CA-24DA-BB8AA94F2497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466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C15E8EE0-F74C-C5EF-E948-9327F1D39BF8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25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226C42C1-40F3-A950-DD2C-D597986DA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F6A771-0ED9-C4D6-BC83-ED416303C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7" name="Zástupný objekt pre číslo snímky 5">
            <a:extLst>
              <a:ext uri="{FF2B5EF4-FFF2-40B4-BE49-F238E27FC236}">
                <a16:creationId xmlns:a16="http://schemas.microsoft.com/office/drawing/2014/main" id="{6FF98069-78A5-A4E5-6123-40F3E5966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fld id="{FB5A3C7E-4107-964B-B70D-D6EFA69661F1}" type="slidenum">
              <a:rPr lang="sk-SK" smtClean="0"/>
              <a:pPr/>
              <a:t>‹#›</a:t>
            </a:fld>
            <a:endParaRPr lang="sk-SK" dirty="0"/>
          </a:p>
        </p:txBody>
      </p:sp>
      <p:pic>
        <p:nvPicPr>
          <p:cNvPr id="8" name="Obrázok 7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7EB710DB-20E4-29A8-7A4D-B110DBA16E2D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1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50" r:id="rId19"/>
    <p:sldLayoutId id="2147483652" r:id="rId20"/>
    <p:sldLayoutId id="2147483654" r:id="rId21"/>
    <p:sldLayoutId id="2147483655" r:id="rId22"/>
    <p:sldLayoutId id="2147483656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IBM Plex Sans" panose="020B050305020300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IBM Plex Sans" panose="020B05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IBM Plex Sans" panose="020B05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IBM Plex Sans" panose="020B05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IBM Plex Sans" panose="020B05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IBM Plex Sans" panose="020B05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1A4FD-7177-D057-D3A6-F4B4B8C89E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k-SK" sz="5400" dirty="0"/>
              <a:t>KREATIVITA A KREATÍVNE VYUČOVANIE MARKETINGOVEJ KOMUNIKÁCIE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3F805F3-E296-CA44-97CD-DC186FE85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38" y="5486828"/>
            <a:ext cx="1658865" cy="34135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D1BE2C81-4F6A-BD4A-B099-849D0543E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516" y="5021444"/>
            <a:ext cx="1365483" cy="312285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4230285B-E952-2D42-88AC-97B28753B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0516" y="5666328"/>
            <a:ext cx="3129182" cy="323709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7378A526-8D35-AB42-B9CA-1A9389A08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6600" y="5021444"/>
            <a:ext cx="1323098" cy="38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03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1: DEFINOVANIE ZÁKLADNÉHO PROBLÉMU ALEBO PRÍLEŽITOSTI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/>
              <a:t>Na začiatku je potrebné jasne definovať, čo chcete riešiť. Téma by mala byť čo najkonkrétnejšia. </a:t>
            </a:r>
          </a:p>
          <a:p>
            <a:pPr marL="0" indent="0" algn="just">
              <a:buNone/>
            </a:pPr>
            <a:endParaRPr lang="sk-SK" dirty="0">
              <a:solidFill>
                <a:srgbClr val="F17C55"/>
              </a:solidFill>
            </a:endParaRP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Príklad: </a:t>
            </a:r>
            <a:r>
              <a:rPr lang="sk-SK" dirty="0"/>
              <a:t>Ako vytvoriť nezabudnuteľnú kampaň pre uvedenie nového produktu na trh?</a:t>
            </a:r>
            <a:endParaRPr lang="sk-SK" i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731029" y="5445456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19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KROK 2: VYTVORENIE PROVOKATÍVNYCH TVRDENÍ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/>
              <a:t>Každý člen tímu vytvára provokatívne tvrdenia, ktoré na prvý pohľad môžu pôsobiť nelogicky alebo absurdne. Tvrdenia by mali cielene narúšať bežné uvažovanie.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Príklady tvrdení: </a:t>
            </a:r>
          </a:p>
          <a:p>
            <a:pPr marL="0" indent="0" algn="just">
              <a:buNone/>
            </a:pPr>
            <a:r>
              <a:rPr lang="sk-SK" dirty="0"/>
              <a:t>• </a:t>
            </a:r>
            <a:r>
              <a:rPr lang="sk-SK" i="1" dirty="0"/>
              <a:t>„Reklamu budeme robiť len bez akýchkoľvek obrázkov.“ </a:t>
            </a:r>
          </a:p>
          <a:p>
            <a:pPr marL="0" indent="0" algn="just">
              <a:buNone/>
            </a:pPr>
            <a:r>
              <a:rPr lang="sk-SK" i="1" dirty="0"/>
              <a:t>• „Produkt nepredáme, ale budeme ho požičiavať.“ </a:t>
            </a:r>
          </a:p>
          <a:p>
            <a:pPr marL="0" indent="0" algn="just">
              <a:buNone/>
            </a:pPr>
            <a:r>
              <a:rPr lang="sk-SK" i="1" dirty="0"/>
              <a:t>• „Na reklamu použijeme len jednu farbu.“ </a:t>
            </a:r>
          </a:p>
          <a:p>
            <a:pPr marL="0" indent="0" algn="just">
              <a:buNone/>
            </a:pPr>
            <a:r>
              <a:rPr lang="sk-SK" i="1" dirty="0"/>
              <a:t>• „Necháme zákazníkov vytvoriť vlastnú kampaň.“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758063" y="5692591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68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KROK 3: DISKUSIA A SKÚMANIE PROVOKÁCIÍ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/>
              <a:t>Vyberte najzaujímavejšie provokatívne tvrdenia a diskutujte o tom, ako by sa dali zrealizovať, alebo ako by mohli inšpirovať k tvorbe nových nápadov. Počas diskusie by sa tím mal pokúsiť odpovedať na otázky: </a:t>
            </a:r>
          </a:p>
          <a:p>
            <a:pPr marL="0" indent="0" algn="just">
              <a:buNone/>
            </a:pPr>
            <a:r>
              <a:rPr lang="sk-SK" i="1" dirty="0"/>
              <a:t>• Ako by toto tvrdenie mohlo priniesť niečo nové? </a:t>
            </a:r>
          </a:p>
          <a:p>
            <a:pPr marL="0" indent="0" algn="just">
              <a:buNone/>
            </a:pPr>
            <a:r>
              <a:rPr lang="sk-SK" i="1" dirty="0"/>
              <a:t>• Aké konkrétne riešenia by sme mohli z tejto provokácie odvodiť? </a:t>
            </a:r>
          </a:p>
          <a:p>
            <a:pPr marL="0" indent="0" algn="just">
              <a:buNone/>
            </a:pPr>
            <a:r>
              <a:rPr lang="sk-SK" i="1" dirty="0"/>
              <a:t>• Aké výhody a riziká by priniesla realizácia tohto nápadu?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154377" y="1334485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44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KROK 4: VÝBER NAJLEPŠÍCH NÁPADOV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Po diskusii tím vyberie niekoľko najlepších nápadov, ktoré majú potenciál byť realizovateľné, alebo môžu slúžiť ako základ pre ďalší rozvoj kampane.</a:t>
            </a:r>
            <a:endParaRPr lang="sk-SK" i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353966" y="5507240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87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KROK 5: NÁVRH KAMPANE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Po výbere najlepšieho nápadu sa načrtne, ako by kampaň mohla vyzerať, kde bude umiestnená s tým, že sa bude odrážať od vybratého nápadu. </a:t>
            </a:r>
            <a:endParaRPr lang="sk-SK" i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353966" y="5507240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00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3. NÁSTROJE </a:t>
            </a:r>
            <a:br>
              <a:rPr lang="sk-SK" dirty="0"/>
            </a:br>
            <a:r>
              <a:rPr lang="sk-SK" dirty="0"/>
              <a:t>A MATERIÁLY </a:t>
            </a:r>
          </a:p>
        </p:txBody>
      </p:sp>
    </p:spTree>
    <p:extLst>
      <p:ext uri="{BB962C8B-B14F-4D97-AF65-F5344CB8AC3E}">
        <p14:creationId xmlns:p14="http://schemas.microsoft.com/office/powerpoint/2010/main" val="3399499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Zoznam potrebných nástrojov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/>
              <a:t>• Tabuľa alebo </a:t>
            </a:r>
            <a:r>
              <a:rPr lang="sk-SK" dirty="0" err="1"/>
              <a:t>flipchart</a:t>
            </a:r>
            <a:r>
              <a:rPr lang="sk-SK" dirty="0"/>
              <a:t>. </a:t>
            </a:r>
          </a:p>
          <a:p>
            <a:pPr marL="0" indent="0" algn="just">
              <a:buNone/>
            </a:pPr>
            <a:r>
              <a:rPr lang="sk-SK" dirty="0"/>
              <a:t>• Fixky na zapisovanie provokatívnych tvrdení a nápadov. </a:t>
            </a:r>
          </a:p>
          <a:p>
            <a:pPr marL="0" indent="0" algn="just">
              <a:buNone/>
            </a:pPr>
            <a:r>
              <a:rPr lang="sk-SK" dirty="0"/>
              <a:t>• Stopky alebo časovač na ustráženie času pri tvorbe tvrdení a diskusiách. </a:t>
            </a:r>
          </a:p>
          <a:p>
            <a:pPr marL="0" indent="0" algn="just">
              <a:buNone/>
            </a:pPr>
            <a:r>
              <a:rPr lang="sk-SK" dirty="0"/>
              <a:t>• Počítač alebo tablet (ak pracujete digitálne), aby všetci videli zdieľané výsledky.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A597D87-3E13-9D40-B391-8AF6831D9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-235744"/>
            <a:ext cx="3810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44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4. TIPY A TRIKY</a:t>
            </a:r>
          </a:p>
        </p:txBody>
      </p:sp>
    </p:spTree>
    <p:extLst>
      <p:ext uri="{BB962C8B-B14F-4D97-AF65-F5344CB8AC3E}">
        <p14:creationId xmlns:p14="http://schemas.microsoft.com/office/powerpoint/2010/main" val="1972549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Odporúčania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Podporujte absurditu: </a:t>
            </a:r>
            <a:r>
              <a:rPr lang="sk-SK" dirty="0"/>
              <a:t>Povzbudzujte členov tímu, aby navrhovali aj zdanlivo bláznivé alebo nereálne tvrdenia – často práve tie vedú k prelomovým nápadom.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Neodsudzujte nápady príliš skoro: </a:t>
            </a:r>
            <a:r>
              <a:rPr lang="sk-SK" dirty="0"/>
              <a:t>V prvej fáze generovania provokatívnych tvrdení sa vyhnite kritike alebo hodnoteniu nápadov.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Prelínanie tvrdení: </a:t>
            </a:r>
            <a:r>
              <a:rPr lang="sk-SK" dirty="0"/>
              <a:t>Všimnite si, či niektoré provokatívne tvrdenia môžu byť kombinované, alebo navzájom prepojené do jedného kreatívneho konceptu.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Zábava je dôležitá: </a:t>
            </a:r>
            <a:r>
              <a:rPr lang="sk-SK" dirty="0"/>
              <a:t>Atmosféra počas workshopu by mala byť uvoľnená a zábavná – kreativite sa najlepšie darí v pozitívnom prostredí.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Pri výbere nápadov sa zamerajte na originalitu: </a:t>
            </a:r>
            <a:r>
              <a:rPr lang="sk-SK" dirty="0"/>
              <a:t>Vyberajte nápady, ktoré sú jedinečné a môžu skutočne zaujať, alebo vyčnievať na trhu.</a:t>
            </a:r>
            <a:endParaRPr lang="sk-SK" i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901671" y="1248197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3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5. ZÁVER</a:t>
            </a:r>
          </a:p>
        </p:txBody>
      </p:sp>
    </p:spTree>
    <p:extLst>
      <p:ext uri="{BB962C8B-B14F-4D97-AF65-F5344CB8AC3E}">
        <p14:creationId xmlns:p14="http://schemas.microsoft.com/office/powerpoint/2010/main" val="1720138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0DFCC-E0BC-A3E0-6F86-B825B395B1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TECHNIKA PROVOKÁCIE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0A51C8F-4B1F-FBD3-E5F9-F818BD80AC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99461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ZÁVER TEÓRIE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 err="1"/>
              <a:t>Provocation</a:t>
            </a:r>
            <a:r>
              <a:rPr lang="sk-SK" dirty="0"/>
              <a:t> </a:t>
            </a:r>
            <a:r>
              <a:rPr lang="sk-SK" dirty="0" err="1"/>
              <a:t>Technique</a:t>
            </a:r>
            <a:r>
              <a:rPr lang="sk-SK" dirty="0"/>
              <a:t> je vynikajúci nástroj na tvorbu netradičných a inovatívnych riešení. Vďaka zámernej provokácii dokáže tím prekonať stereotypy a vytvoriť nové nápady, ktoré by pri bežnom prístupe nevznikli. Táto metóda je obzvlášť vhodná pri tvorbe marketingových kampaní, ktoré chcú zaujať svojou originalitou a odlišnosťou.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A597D87-3E13-9D40-B391-8AF6831D9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568" y="-385858"/>
            <a:ext cx="3810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66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A3533-37D9-C4FD-A56B-813C74A94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MOŽNÉ MODELOVÉ SITUÁCIE AKO NÁSTROJ ZAPOJIŤ DO PRAXE</a:t>
            </a:r>
          </a:p>
        </p:txBody>
      </p:sp>
    </p:spTree>
    <p:extLst>
      <p:ext uri="{BB962C8B-B14F-4D97-AF65-F5344CB8AC3E}">
        <p14:creationId xmlns:p14="http://schemas.microsoft.com/office/powerpoint/2010/main" val="1502133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PRÍPADOVÝ MODEL: PEPSI A GENERÁCIA 15 - 21</a:t>
            </a:r>
          </a:p>
        </p:txBody>
      </p:sp>
    </p:spTree>
    <p:extLst>
      <p:ext uri="{BB962C8B-B14F-4D97-AF65-F5344CB8AC3E}">
        <p14:creationId xmlns:p14="http://schemas.microsoft.com/office/powerpoint/2010/main" val="2176493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PEPSI A GENERÁCIA 15 - 21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Značka: </a:t>
            </a:r>
            <a:r>
              <a:rPr lang="sk-SK" dirty="0" err="1"/>
              <a:t>Pepsi</a:t>
            </a:r>
            <a:r>
              <a:rPr lang="sk-SK" dirty="0"/>
              <a:t>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Produkt/služba: </a:t>
            </a:r>
            <a:r>
              <a:rPr lang="sk-SK" dirty="0" err="1"/>
              <a:t>Pepsi</a:t>
            </a:r>
            <a:endParaRPr lang="sk-SK" dirty="0"/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Popis kampane: </a:t>
            </a:r>
            <a:r>
              <a:rPr lang="sk-SK" dirty="0"/>
              <a:t>Značka </a:t>
            </a:r>
            <a:r>
              <a:rPr lang="sk-SK" dirty="0" err="1"/>
              <a:t>Pepsi</a:t>
            </a:r>
            <a:r>
              <a:rPr lang="sk-SK" dirty="0"/>
              <a:t>, podobne ako aj iné značky v segmente, musí oslovovať všetky generácie. Nová generácia vo veku 15 až 21 rokov nesedí pri TV obrazovkách, ale mnohokrát ich zaujme netradičná kampaň, ktorá je kreatívna a často aj poburujúca. Práve cez </a:t>
            </a:r>
            <a:r>
              <a:rPr lang="sk-SK" dirty="0" err="1"/>
              <a:t>Pepsi</a:t>
            </a:r>
            <a:r>
              <a:rPr lang="sk-SK" dirty="0"/>
              <a:t> môžeme ukázať príklad, ako v praxi techniku provokácie uplatniť. </a:t>
            </a:r>
          </a:p>
        </p:txBody>
      </p:sp>
    </p:spTree>
    <p:extLst>
      <p:ext uri="{BB962C8B-B14F-4D97-AF65-F5344CB8AC3E}">
        <p14:creationId xmlns:p14="http://schemas.microsoft.com/office/powerpoint/2010/main" val="1318404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AKO SA MÔŽE VYUŽIŤ METÓDA TECHNIKA PROVOKÁCIE:</a:t>
            </a:r>
          </a:p>
        </p:txBody>
      </p:sp>
    </p:spTree>
    <p:extLst>
      <p:ext uri="{BB962C8B-B14F-4D97-AF65-F5344CB8AC3E}">
        <p14:creationId xmlns:p14="http://schemas.microsoft.com/office/powerpoint/2010/main" val="1382811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1: DEFINUJTE CIEĽ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/>
              <a:t>Zvýšiť povedomie o </a:t>
            </a:r>
            <a:r>
              <a:rPr lang="sk-SK" dirty="0" err="1"/>
              <a:t>Pepsi</a:t>
            </a:r>
            <a:r>
              <a:rPr lang="sk-SK" dirty="0"/>
              <a:t> medzi mladšou generáciou (15 – 25 rokov) a posilniť imidž </a:t>
            </a:r>
            <a:r>
              <a:rPr lang="sk-SK" dirty="0" err="1"/>
              <a:t>Pepsi</a:t>
            </a:r>
            <a:r>
              <a:rPr lang="sk-SK" dirty="0"/>
              <a:t> ako značky, ktorá je odvážna, inovatívna a ide proti prúdu. Ako vytvoriť nezabudnuteľnú a netradičnú marketingovú kampaň, ktorá posilní imidž </a:t>
            </a:r>
            <a:r>
              <a:rPr lang="sk-SK" dirty="0" err="1"/>
              <a:t>Pepsi</a:t>
            </a:r>
            <a:r>
              <a:rPr lang="sk-SK" dirty="0"/>
              <a:t> ako značky „pre rebelov“ a pritiahne pozornosť mladých ľudí?</a:t>
            </a:r>
            <a:endParaRPr lang="sk-SK" i="1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2D2289C5-7BF2-E74E-B73A-83816F93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130082" y="5322626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9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2: GENEROVANIE PROVOKATÍVNYCH TVRDENÍ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sk-SK" dirty="0"/>
              <a:t>Pomocou techniky </a:t>
            </a:r>
            <a:r>
              <a:rPr lang="sk-SK" dirty="0" err="1"/>
              <a:t>Provocation</a:t>
            </a:r>
            <a:r>
              <a:rPr lang="sk-SK" dirty="0"/>
              <a:t> </a:t>
            </a:r>
            <a:r>
              <a:rPr lang="sk-SK" dirty="0" err="1"/>
              <a:t>Technique</a:t>
            </a:r>
            <a:r>
              <a:rPr lang="sk-SK" dirty="0"/>
              <a:t> vieme vytvoriť niekoľko provokatívnych tvrdení, ktoré narúšajú bežné predstavy o tom, ako by mala vyzerať marketingová kampaň:</a:t>
            </a:r>
          </a:p>
          <a:p>
            <a:pPr marL="514350" indent="-514350" algn="just">
              <a:buAutoNum type="arabicPeriod"/>
            </a:pPr>
            <a:r>
              <a:rPr lang="sk-SK" dirty="0">
                <a:solidFill>
                  <a:srgbClr val="F17C55"/>
                </a:solidFill>
              </a:rPr>
              <a:t>„SKÚSME PREDÁVAŤ PEPSI BEZ ETIKIET.“ </a:t>
            </a:r>
          </a:p>
          <a:p>
            <a:pPr marL="0" indent="0" algn="just">
              <a:buNone/>
            </a:pPr>
            <a:r>
              <a:rPr lang="sk-SK" dirty="0"/>
              <a:t>• Zákazník by kupoval plechovky alebo fľaše </a:t>
            </a:r>
            <a:r>
              <a:rPr lang="sk-SK" dirty="0" err="1"/>
              <a:t>Pepsi</a:t>
            </a:r>
            <a:r>
              <a:rPr lang="sk-SK" dirty="0"/>
              <a:t> bez loga a dizajnu. Cieľom by bolo, aby si ľudia uvedomili, že chuť je dôležitejšia ako </a:t>
            </a:r>
            <a:r>
              <a:rPr lang="sk-SK" dirty="0" err="1"/>
              <a:t>branding</a:t>
            </a:r>
            <a:r>
              <a:rPr lang="sk-SK" dirty="0"/>
              <a:t>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2. „VYTVORME PEPSI, KTORÁ SA NEDÁ KÚPIŤ.“ </a:t>
            </a:r>
          </a:p>
          <a:p>
            <a:pPr marL="0" indent="0" algn="just">
              <a:buNone/>
            </a:pPr>
            <a:r>
              <a:rPr lang="sk-SK" dirty="0"/>
              <a:t>• Limitovaná edícia </a:t>
            </a:r>
            <a:r>
              <a:rPr lang="sk-SK" dirty="0" err="1"/>
              <a:t>Pepsi</a:t>
            </a:r>
            <a:r>
              <a:rPr lang="sk-SK" dirty="0"/>
              <a:t>, ktorú by mohli zákazníci získať len prostredníctvom zapojenia sa do špeciálnych výziev na sociálnych sieťach alebo počas podujatí. Vytvorili by sme tak exkluzívny tovar, ktorý by zaujal mladú generáciu.</a:t>
            </a:r>
            <a:endParaRPr lang="sk-SK" i="1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2D2289C5-7BF2-E74E-B73A-83816F93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533221" y="5637724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52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2: GENEROVANIE PROVOKATÍVNYCH TVRDENÍ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3. „ZAKÁŽME POUŽÍVAŤ SLOVO PEPSI V CELEJ KAMPANI.“ </a:t>
            </a:r>
          </a:p>
          <a:p>
            <a:pPr marL="0" indent="0" algn="just">
              <a:buNone/>
            </a:pPr>
            <a:r>
              <a:rPr lang="sk-SK" dirty="0"/>
              <a:t>• Kampaň by mohla používať len symboly, farby a odkazy, pričom by sa nikde explicitne neobjavilo slovo „</a:t>
            </a:r>
            <a:r>
              <a:rPr lang="sk-SK" dirty="0" err="1"/>
              <a:t>Pepsi</a:t>
            </a:r>
            <a:r>
              <a:rPr lang="sk-SK" dirty="0"/>
              <a:t>“. Cieľom by bolo vytvoriť záhadný a provokatívny efekt.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4. „NETOČME REKLAMU, ALE FILMY.“ </a:t>
            </a:r>
          </a:p>
          <a:p>
            <a:pPr marL="0" indent="0" algn="just">
              <a:buNone/>
            </a:pPr>
            <a:r>
              <a:rPr lang="sk-SK" dirty="0"/>
              <a:t>• Namiesto tradičných reklamných spotov by </a:t>
            </a:r>
            <a:r>
              <a:rPr lang="sk-SK" dirty="0" err="1"/>
              <a:t>Pepsi</a:t>
            </a:r>
            <a:r>
              <a:rPr lang="sk-SK" dirty="0"/>
              <a:t> financovala krátke filmy alebo </a:t>
            </a:r>
            <a:r>
              <a:rPr lang="sk-SK" dirty="0" err="1"/>
              <a:t>webseriály</a:t>
            </a:r>
            <a:r>
              <a:rPr lang="sk-SK" dirty="0"/>
              <a:t>, ktoré by neobsahovali priamu reklamu, ale symbolicky by vyjadrovali hodnoty značky.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5. „SKÚSME V KAMPANI NEPREDÁVAŤ PEPSI NÁPOJE, ALE ZÁŽITKY.“ </a:t>
            </a:r>
          </a:p>
          <a:p>
            <a:pPr marL="0" indent="0" algn="just">
              <a:buNone/>
            </a:pPr>
            <a:r>
              <a:rPr lang="sk-SK" dirty="0"/>
              <a:t>• V rámci kampane by </a:t>
            </a:r>
            <a:r>
              <a:rPr lang="sk-SK" dirty="0" err="1"/>
              <a:t>Pepsi</a:t>
            </a:r>
            <a:r>
              <a:rPr lang="sk-SK" dirty="0"/>
              <a:t> organizovala netradičné zážitkové akcie (koncerty, festivaly, adrenalínové výzvy), na ktorých by samotná značka bola súčasťou zážitku.</a:t>
            </a:r>
            <a:endParaRPr lang="sk-SK" i="1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2D2289C5-7BF2-E74E-B73A-83816F93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533221" y="5637724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53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3: DISKUSIA A VÝBER PROVOKÁCIÍ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sk-SK" dirty="0"/>
              <a:t>Tím následne diskutuje o provokatívnych tvrdeniach. Vyberie tie, ktoré sú realizovateľné, no stále majú v sebe prvky provokácie a rozvíja ich do konkrétnych konceptov: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Provokatívne tvrdenie: „Skúsme predávať </a:t>
            </a:r>
            <a:r>
              <a:rPr lang="sk-SK" dirty="0" err="1">
                <a:solidFill>
                  <a:srgbClr val="F17C55"/>
                </a:solidFill>
              </a:rPr>
              <a:t>Pepsi</a:t>
            </a:r>
            <a:r>
              <a:rPr lang="sk-SK" dirty="0">
                <a:solidFill>
                  <a:srgbClr val="F17C55"/>
                </a:solidFill>
              </a:rPr>
              <a:t> bez etikiet.“ Rozšírenie: </a:t>
            </a:r>
          </a:p>
          <a:p>
            <a:pPr marL="0" indent="0" algn="just">
              <a:buNone/>
            </a:pPr>
            <a:r>
              <a:rPr lang="sk-SK" dirty="0"/>
              <a:t>• Mohla by vzniknúť kampaň s názvom „Bez etikiet, bez predsudkov“, ktorá by propagovala autenticitu a rozmanitosť. </a:t>
            </a:r>
            <a:r>
              <a:rPr lang="sk-SK" dirty="0" err="1"/>
              <a:t>Pepsi</a:t>
            </a:r>
            <a:r>
              <a:rPr lang="sk-SK" dirty="0"/>
              <a:t> by sa predávala v priehľadných fľašiach alebo plechovkách bez loga, pričom by sa kládol dôraz na obsah, nie na obal. </a:t>
            </a:r>
          </a:p>
          <a:p>
            <a:pPr marL="0" indent="0" algn="just">
              <a:buNone/>
            </a:pPr>
            <a:r>
              <a:rPr lang="sk-SK" dirty="0"/>
              <a:t>• Súčasťou kampane by mohli byť aj partnerstvá s </a:t>
            </a:r>
            <a:r>
              <a:rPr lang="sk-SK" dirty="0" err="1"/>
              <a:t>influencermi</a:t>
            </a:r>
            <a:r>
              <a:rPr lang="sk-SK" dirty="0"/>
              <a:t>, ktorí by propagovali autenticitu a prijatie samých seba.</a:t>
            </a:r>
            <a:endParaRPr lang="sk-SK" i="1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2D2289C5-7BF2-E74E-B73A-83816F93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826998" y="6322888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0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3: DISKUSIA A VÝBER PROVOKÁCIÍ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Provokatívne tvrdenie: „Skúsme v kampani nepredávať </a:t>
            </a:r>
            <a:r>
              <a:rPr lang="sk-SK" dirty="0" err="1">
                <a:solidFill>
                  <a:srgbClr val="F17C55"/>
                </a:solidFill>
              </a:rPr>
              <a:t>Pepsi</a:t>
            </a:r>
            <a:r>
              <a:rPr lang="sk-SK" dirty="0">
                <a:solidFill>
                  <a:srgbClr val="F17C55"/>
                </a:solidFill>
              </a:rPr>
              <a:t> nápoje, ale zážitky.“ Rozšírenie:</a:t>
            </a:r>
          </a:p>
          <a:p>
            <a:pPr marL="0" indent="0" algn="just">
              <a:buNone/>
            </a:pPr>
            <a:r>
              <a:rPr lang="sk-SK" dirty="0"/>
              <a:t>• </a:t>
            </a:r>
            <a:r>
              <a:rPr lang="sk-SK" dirty="0" err="1"/>
              <a:t>Pepsi</a:t>
            </a:r>
            <a:r>
              <a:rPr lang="sk-SK" dirty="0"/>
              <a:t> by organizovala sériu tajných podujatí pre mladých ľudí (tzv. </a:t>
            </a:r>
            <a:r>
              <a:rPr lang="sk-SK" dirty="0" err="1"/>
              <a:t>secret</a:t>
            </a:r>
            <a:r>
              <a:rPr lang="sk-SK" dirty="0"/>
              <a:t> </a:t>
            </a:r>
            <a:r>
              <a:rPr lang="sk-SK" dirty="0" err="1"/>
              <a:t>events</a:t>
            </a:r>
            <a:r>
              <a:rPr lang="sk-SK" dirty="0"/>
              <a:t>), na ktorých by sa mohli zúčastniť len tí, ktorí by získali špeciálne pozvánky prostredníctvom interaktívnych výziev. </a:t>
            </a:r>
          </a:p>
          <a:p>
            <a:pPr marL="0" indent="0" algn="just">
              <a:buNone/>
            </a:pPr>
            <a:r>
              <a:rPr lang="sk-SK" dirty="0"/>
              <a:t>• Zážitky by boli rôznorodé – od hudobných festivalov až po adrenalínové aktivity ako skoky z lietadla alebo nočné mestské dobrodružstvá.</a:t>
            </a:r>
            <a:endParaRPr lang="sk-SK" i="1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2D2289C5-7BF2-E74E-B73A-83816F93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826998" y="6322888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98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A3533-37D9-C4FD-A56B-813C74A94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TEORETICKÝ RÁMEC</a:t>
            </a:r>
          </a:p>
        </p:txBody>
      </p:sp>
    </p:spTree>
    <p:extLst>
      <p:ext uri="{BB962C8B-B14F-4D97-AF65-F5344CB8AC3E}">
        <p14:creationId xmlns:p14="http://schemas.microsoft.com/office/powerpoint/2010/main" val="1991483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4: VÝBER JEDNÉHO NÁPADU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Najviac prijateľný nápad sa vyberie a rozpracuje na podrobnejší koncept, ktorý dá jasnú predstavu o spôsobe komunikácie na vybranú cieľovú skupinu. </a:t>
            </a:r>
            <a:endParaRPr lang="sk-SK" i="1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2D2289C5-7BF2-E74E-B73A-83816F93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888782" y="5836990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30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A3533-37D9-C4FD-A56B-813C74A94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ÚLOHA NA HODINE </a:t>
            </a:r>
          </a:p>
        </p:txBody>
      </p:sp>
    </p:spTree>
    <p:extLst>
      <p:ext uri="{BB962C8B-B14F-4D97-AF65-F5344CB8AC3E}">
        <p14:creationId xmlns:p14="http://schemas.microsoft.com/office/powerpoint/2010/main" val="647174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ZADANIE ÚLOHY:</a:t>
            </a:r>
            <a:br>
              <a:rPr lang="sk-SK" dirty="0"/>
            </a:br>
            <a:r>
              <a:rPr lang="sk-SK" dirty="0"/>
              <a:t>TECHNIKA PROVOKÁCIE</a:t>
            </a:r>
          </a:p>
        </p:txBody>
      </p:sp>
    </p:spTree>
    <p:extLst>
      <p:ext uri="{BB962C8B-B14F-4D97-AF65-F5344CB8AC3E}">
        <p14:creationId xmlns:p14="http://schemas.microsoft.com/office/powerpoint/2010/main" val="169115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ZADANIE ÚLOHY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Značka: </a:t>
            </a:r>
            <a:r>
              <a:rPr lang="sk-SK" dirty="0" err="1"/>
              <a:t>FlixBus</a:t>
            </a:r>
            <a:endParaRPr lang="sk-SK" dirty="0"/>
          </a:p>
          <a:p>
            <a:pPr marL="0" indent="0" algn="just">
              <a:buNone/>
            </a:pPr>
            <a:endParaRPr lang="sk-SK" dirty="0"/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Produkt/služba: </a:t>
            </a:r>
            <a:r>
              <a:rPr lang="sk-SK" dirty="0"/>
              <a:t>Zvýšiť povedomie o službách </a:t>
            </a:r>
            <a:r>
              <a:rPr lang="sk-SK" dirty="0" err="1"/>
              <a:t>FlixBus</a:t>
            </a:r>
            <a:r>
              <a:rPr lang="sk-SK" dirty="0"/>
              <a:t> medzi mladými ľuďmi vo veku 15 – 21 rokov a posilniť imidž značky ako cenovo dostupného, pohodlného a ekologického spôsobu cestovania pre študentov a mladých dobrodruhov.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Cieľ kampane:</a:t>
            </a:r>
            <a:r>
              <a:rPr lang="sk-SK" dirty="0"/>
              <a:t> Ako vytvoriť netradičnú a zapamätateľnú marketingovú kampaň, ktorá osloví mladú generáciu a povzbudí ich, aby si vybrali </a:t>
            </a:r>
            <a:r>
              <a:rPr lang="sk-SK" dirty="0" err="1"/>
              <a:t>FlixBus</a:t>
            </a:r>
            <a:r>
              <a:rPr lang="sk-SK" dirty="0"/>
              <a:t> na cestovanie?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5A708A7-DC24-8E46-A287-1FF94B609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974" y="-179785"/>
            <a:ext cx="3454607" cy="229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53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PRÁCA S METÓDOU TECHNIKA PROVOKÁCIE</a:t>
            </a:r>
          </a:p>
        </p:txBody>
      </p:sp>
    </p:spTree>
    <p:extLst>
      <p:ext uri="{BB962C8B-B14F-4D97-AF65-F5344CB8AC3E}">
        <p14:creationId xmlns:p14="http://schemas.microsoft.com/office/powerpoint/2010/main" val="22096329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1: DEFINOVANIE CIEĽA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Zvýšiť povedomie o službách </a:t>
            </a:r>
            <a:r>
              <a:rPr lang="sk-SK" dirty="0" err="1"/>
              <a:t>FlixBus</a:t>
            </a:r>
            <a:r>
              <a:rPr lang="sk-SK" dirty="0"/>
              <a:t> medzi mladými ľuďmi vo veku 15 – 21 rokov a posilniť imidž značky.</a:t>
            </a:r>
            <a:endParaRPr lang="sk-SK" i="1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3FBE9DE0-1F2B-8D49-B0EF-98E719569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474" y="3429000"/>
            <a:ext cx="3454607" cy="229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99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2: GENEROVANIE PROVOKATÍVNYCH TVRDENÍ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sk-SK" dirty="0"/>
              <a:t>V skupine začnite s generovaním provokatívnych nápadov. Fantázia môže byť otvorená, nakoľko ide o nápady, ktoré majú byť provokatívne. </a:t>
            </a:r>
          </a:p>
          <a:p>
            <a:pPr marL="514350" indent="-514350" algn="just">
              <a:buAutoNum type="arabicPeriod"/>
            </a:pPr>
            <a:r>
              <a:rPr lang="sk-SK" dirty="0">
                <a:solidFill>
                  <a:srgbClr val="F17C55"/>
                </a:solidFill>
              </a:rPr>
              <a:t>Nápad </a:t>
            </a:r>
          </a:p>
          <a:p>
            <a:pPr marL="0" indent="0" algn="just">
              <a:buNone/>
            </a:pPr>
            <a:r>
              <a:rPr lang="sk-SK" dirty="0"/>
              <a:t>Skúsme predávať lístky, ktoré nemajú určenú destináciu. Zákazník by sa dozvedel destináciu až na mieste.</a:t>
            </a:r>
            <a:endParaRPr lang="sk-SK" dirty="0">
              <a:solidFill>
                <a:srgbClr val="F17C55"/>
              </a:solidFill>
            </a:endParaRP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2. Nápad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3. Nápad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4. Nápad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5. Nápad</a:t>
            </a:r>
          </a:p>
          <a:p>
            <a:pPr marL="0" indent="0" algn="just">
              <a:buNone/>
            </a:pPr>
            <a:endParaRPr lang="sk-SK" dirty="0">
              <a:solidFill>
                <a:srgbClr val="F17C55"/>
              </a:solidFill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4C0F92B-52C0-814E-B19A-0D547AF2B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502133" y="4391249"/>
            <a:ext cx="5676068" cy="33997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E6E4D793-68BE-874E-96AF-0421E6F11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502133" y="4803947"/>
            <a:ext cx="5676068" cy="33997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68762EC0-3BCE-9740-98E7-5E5315C9F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502133" y="5278857"/>
            <a:ext cx="5676068" cy="339973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9F97AAF1-601C-AE48-933E-83A393E8B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502133" y="5761044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045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3: DISKUSIA A ROZVÍJANIE OTÁZOK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Vyberte najzaujímavejšie tvrdenia a spoločne diskutujte, ako by sa dali rozvinúť do konkrétnych nápadov. Rozmýšľajte, aké kroky by boli potrebné na realizáciu týchto nápadov, a aký dopad by mohli mať na cieľovú skupinu. </a:t>
            </a:r>
            <a:endParaRPr lang="sk-SK" i="1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FCF17EF-A607-394E-A918-1E86AADC4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257966" y="3822839"/>
            <a:ext cx="5676068" cy="33997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A4D3C9EA-7C75-4B42-8C83-FC7D21A1C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257966" y="4235537"/>
            <a:ext cx="5676068" cy="33997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69768508-1ECA-6841-937B-1A0AEB094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257966" y="4710447"/>
            <a:ext cx="5676068" cy="33997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FEEB4736-ABAE-324E-8C76-E39780C5C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257966" y="5192634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446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4: VÝBER NAJLEPŠIEHO NÁPADU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Každý tím vyberie najlepší nápad, ktorému dávajú najväčší potenciál zaujať mladých ľudí a prilákať ich k využívaniu služieb </a:t>
            </a:r>
            <a:r>
              <a:rPr lang="sk-SK" dirty="0" err="1"/>
              <a:t>FlixBus</a:t>
            </a:r>
            <a:r>
              <a:rPr lang="sk-SK" dirty="0"/>
              <a:t>. Následne tento nápad rozpracuje do návrhu kampane.</a:t>
            </a:r>
            <a:endParaRPr lang="sk-SK" i="1" dirty="0"/>
          </a:p>
        </p:txBody>
      </p:sp>
    </p:spTree>
    <p:extLst>
      <p:ext uri="{BB962C8B-B14F-4D97-AF65-F5344CB8AC3E}">
        <p14:creationId xmlns:p14="http://schemas.microsoft.com/office/powerpoint/2010/main" val="36973778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VÝSTUPY</a:t>
            </a:r>
          </a:p>
        </p:txBody>
      </p:sp>
    </p:spTree>
    <p:extLst>
      <p:ext uri="{BB962C8B-B14F-4D97-AF65-F5344CB8AC3E}">
        <p14:creationId xmlns:p14="http://schemas.microsoft.com/office/powerpoint/2010/main" val="1804275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1. POPIS NÁSTROJA</a:t>
            </a:r>
          </a:p>
        </p:txBody>
      </p:sp>
    </p:spTree>
    <p:extLst>
      <p:ext uri="{BB962C8B-B14F-4D97-AF65-F5344CB8AC3E}">
        <p14:creationId xmlns:p14="http://schemas.microsoft.com/office/powerpoint/2010/main" val="34304088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1. STRUČNÁ PREZENTÁCIA KAMPANE (10 MINÚT)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Každý tím predstaví svoju kampaň, ktorá bude zahŕňať: </a:t>
            </a:r>
          </a:p>
          <a:p>
            <a:pPr marL="0" indent="0" algn="just">
              <a:buNone/>
            </a:pPr>
            <a:r>
              <a:rPr lang="sk-SK" dirty="0"/>
              <a:t>• Všetky vygenerované provokatívne nápady. </a:t>
            </a:r>
          </a:p>
          <a:p>
            <a:pPr marL="0" indent="0" algn="just">
              <a:buNone/>
            </a:pPr>
            <a:r>
              <a:rPr lang="sk-SK" dirty="0"/>
              <a:t>• Zhrniete, akým spôsobom ste pristupovali k užšiemu výberu. </a:t>
            </a:r>
          </a:p>
          <a:p>
            <a:pPr marL="0" indent="0" algn="just">
              <a:buNone/>
            </a:pPr>
            <a:r>
              <a:rPr lang="sk-SK" dirty="0"/>
              <a:t>• Odôvodnite, prečo ste vybrali konkrétny nápad a skúsite ho rozvinúť (ako kampaň prebieha, aké nástroje a kanály použijete, očakávaný dopad na cieľovú skupinu, ako kampaň ovplyvní mladých ľudí a čo ich motivuje využiť </a:t>
            </a:r>
            <a:r>
              <a:rPr lang="sk-SK" dirty="0" err="1"/>
              <a:t>FlixBus</a:t>
            </a:r>
            <a:r>
              <a:rPr lang="sk-SK" dirty="0"/>
              <a:t>).</a:t>
            </a:r>
            <a:endParaRPr lang="sk-SK" i="1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238C7967-BF8B-B442-B02F-79F776D19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007" y="4913313"/>
            <a:ext cx="3810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108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ZÁVER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Úloha použitia </a:t>
            </a:r>
            <a:r>
              <a:rPr lang="sk-SK" dirty="0" err="1"/>
              <a:t>Provocation</a:t>
            </a:r>
            <a:r>
              <a:rPr lang="sk-SK" dirty="0"/>
              <a:t> </a:t>
            </a:r>
            <a:r>
              <a:rPr lang="sk-SK" dirty="0" err="1"/>
              <a:t>Technique</a:t>
            </a:r>
            <a:r>
              <a:rPr lang="sk-SK" dirty="0"/>
              <a:t> na kampaň </a:t>
            </a:r>
            <a:r>
              <a:rPr lang="sk-SK" dirty="0" err="1"/>
              <a:t>FlixBus</a:t>
            </a:r>
            <a:r>
              <a:rPr lang="sk-SK" dirty="0"/>
              <a:t> umožní študentom rozvíjať kreativitu, kritické myslenie a schopnosť pracovať v tíme. Táto metóda ich naučí, ako generovať inovatívne nápady a premeniť ich na konkrétne akčné plány, ktoré môžu byť základom pre skutočné marketingové kampane.</a:t>
            </a:r>
            <a:endParaRPr lang="sk-SK" i="1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238C7967-BF8B-B442-B02F-79F776D19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5229225"/>
            <a:ext cx="3810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50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A3533-37D9-C4FD-A56B-813C74A94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ĎAKUJEM ZA POZORNOSŤ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AA0D15F9-904B-ED49-9674-48F4C8474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02" y="5536608"/>
            <a:ext cx="1658865" cy="341355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C750C70C-45DD-1348-9B12-4582434FE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466" y="6053786"/>
            <a:ext cx="1365483" cy="31228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6DA2ABE2-84A3-DE4E-9DB8-649209814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581" y="6053786"/>
            <a:ext cx="3129182" cy="323709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6C421568-6AEF-9849-BC0B-27F422A4B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716" y="6038606"/>
            <a:ext cx="1323098" cy="38131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A6BCEC72-79C8-974F-8741-5898B54E3819}"/>
              </a:ext>
            </a:extLst>
          </p:cNvPr>
          <p:cNvSpPr txBox="1">
            <a:spLocks/>
          </p:cNvSpPr>
          <p:nvPr/>
        </p:nvSpPr>
        <p:spPr>
          <a:xfrm>
            <a:off x="4568415" y="2524340"/>
            <a:ext cx="10090206" cy="34865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i="0" kern="1200">
                <a:solidFill>
                  <a:schemeClr val="bg1"/>
                </a:solidFill>
                <a:latin typeface="IBM Plex Sans Light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sk-SK" sz="1800" i="1" dirty="0"/>
              <a:t>PROJEKT VZNIKOL NA:</a:t>
            </a:r>
          </a:p>
        </p:txBody>
      </p:sp>
    </p:spTree>
    <p:extLst>
      <p:ext uri="{BB962C8B-B14F-4D97-AF65-F5344CB8AC3E}">
        <p14:creationId xmlns:p14="http://schemas.microsoft.com/office/powerpoint/2010/main" val="475687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 nástroji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b="1" dirty="0"/>
              <a:t>Technika provokácie </a:t>
            </a:r>
            <a:r>
              <a:rPr lang="sk-SK" dirty="0"/>
              <a:t>(</a:t>
            </a:r>
            <a:r>
              <a:rPr lang="sk-SK" dirty="0" err="1"/>
              <a:t>Provocation</a:t>
            </a:r>
            <a:r>
              <a:rPr lang="sk-SK" dirty="0"/>
              <a:t> </a:t>
            </a:r>
            <a:r>
              <a:rPr lang="sk-SK" dirty="0" err="1"/>
              <a:t>Technique</a:t>
            </a:r>
            <a:r>
              <a:rPr lang="sk-SK" dirty="0"/>
              <a:t>) je kreatívna metóda navrhnutá na generovanie nekonvenčných nápadov tým, že zámerne naruší bežné vzorce myslenia. Hlavným princípom techniky je postaviť „provokatívne tvrdenie“ – vetu, ktorá môže byť na prvý pohľad nelogická, nereálna alebo absurdná. Následne sa tím snaží túto provokáciu ďalej rozvíjať a hľadať praktické riešenia alebo nápady, ktoré by z nej mohli vyplynúť.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62A5461-88D2-D946-9DB5-0D5CC105A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640569">
            <a:off x="9753344" y="-1727057"/>
            <a:ext cx="1419919" cy="418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93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Princípy nástroja: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sk-SK" dirty="0">
                <a:solidFill>
                  <a:srgbClr val="F17C55"/>
                </a:solidFill>
              </a:rPr>
              <a:t>Tvorba provokatívnych tvrdení: </a:t>
            </a:r>
            <a:r>
              <a:rPr lang="sk-SK" dirty="0"/>
              <a:t>Vyhlásenie by malo byť natoľko neštandardné, že naruší konvenčné myslenie. </a:t>
            </a:r>
          </a:p>
          <a:p>
            <a:pPr marL="514350" indent="-514350" algn="just">
              <a:buAutoNum type="arabicPeriod"/>
            </a:pPr>
            <a:r>
              <a:rPr lang="sk-SK" dirty="0">
                <a:solidFill>
                  <a:srgbClr val="F17C55"/>
                </a:solidFill>
              </a:rPr>
              <a:t>Následné skúmanie provokácie: </a:t>
            </a:r>
            <a:r>
              <a:rPr lang="sk-SK" dirty="0"/>
              <a:t>Po vytvorení tvrdenia sa tím snaží nájsť spôsoby, ako by ho bolo možné realizovať, alebo ako by mohol viesť k inováciám. </a:t>
            </a:r>
          </a:p>
          <a:p>
            <a:pPr marL="514350" indent="-514350" algn="just">
              <a:buAutoNum type="arabicPeriod"/>
            </a:pPr>
            <a:r>
              <a:rPr lang="sk-SK" dirty="0">
                <a:solidFill>
                  <a:srgbClr val="F17C55"/>
                </a:solidFill>
              </a:rPr>
              <a:t>Prekonávanie zaužívaných predstáv: </a:t>
            </a:r>
            <a:r>
              <a:rPr lang="sk-SK" dirty="0"/>
              <a:t>Cieľom je prekonať zaužívané spôsoby uvažovania a priniesť úplne nové pohľady na problém.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71BADC40-4233-224D-9A55-22CDDC8C8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973808">
            <a:off x="10860117" y="-401495"/>
            <a:ext cx="1419919" cy="418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26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Cieľ nástroja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• Generovať netradičné a kreatívne nápady. </a:t>
            </a:r>
          </a:p>
          <a:p>
            <a:pPr marL="0" indent="0" algn="just">
              <a:buNone/>
            </a:pPr>
            <a:r>
              <a:rPr lang="sk-SK" dirty="0"/>
              <a:t>• Odosobniť sa od štandardných spôsobov riešenia problémov. </a:t>
            </a:r>
          </a:p>
          <a:p>
            <a:pPr marL="0" indent="0" algn="just">
              <a:buNone/>
            </a:pPr>
            <a:r>
              <a:rPr lang="sk-SK" dirty="0"/>
              <a:t>• Povzbudiť tím k premýšľaniu mimo zaužívaných rámcov. </a:t>
            </a:r>
          </a:p>
          <a:p>
            <a:pPr marL="0" indent="0" algn="just">
              <a:buNone/>
            </a:pPr>
            <a:r>
              <a:rPr lang="sk-SK" dirty="0"/>
              <a:t>• Objaviť originálne možnosti marketingovej komunikácie alebo produktových inovácií.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71BADC40-4233-224D-9A55-22CDDC8C8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973808">
            <a:off x="10860117" y="-401495"/>
            <a:ext cx="1419919" cy="418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64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2. KROK ZA KROKOM: NÁVOD AKO NA NÁSTROJ</a:t>
            </a:r>
          </a:p>
        </p:txBody>
      </p:sp>
    </p:spTree>
    <p:extLst>
      <p:ext uri="{BB962C8B-B14F-4D97-AF65-F5344CB8AC3E}">
        <p14:creationId xmlns:p14="http://schemas.microsoft.com/office/powerpoint/2010/main" val="991656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Pripravte si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Tabuľu alebo </a:t>
            </a:r>
            <a:r>
              <a:rPr lang="sk-SK" dirty="0" err="1">
                <a:solidFill>
                  <a:srgbClr val="F17C55"/>
                </a:solidFill>
              </a:rPr>
              <a:t>flipchart</a:t>
            </a:r>
            <a:r>
              <a:rPr lang="sk-SK" dirty="0">
                <a:solidFill>
                  <a:srgbClr val="F17C55"/>
                </a:solidFill>
              </a:rPr>
              <a:t> </a:t>
            </a:r>
            <a:r>
              <a:rPr lang="sk-SK" dirty="0"/>
              <a:t>na zapisovanie tvrdení a nápadov.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3 až 8 členov tímu </a:t>
            </a:r>
            <a:r>
              <a:rPr lang="sk-SK" dirty="0"/>
              <a:t>pripravených experimentovať s nekonvenčnými nápadmi.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Fixky na zapisovanie</a:t>
            </a:r>
            <a:r>
              <a:rPr lang="sk-SK" dirty="0"/>
              <a:t> a farebné označovanie tvrdení a nápadov.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45 až 60 minút</a:t>
            </a:r>
            <a:r>
              <a:rPr lang="sk-SK" dirty="0"/>
              <a:t> na workshop.</a:t>
            </a:r>
            <a:endParaRPr lang="sk-SK" dirty="0">
              <a:solidFill>
                <a:srgbClr val="F17C55"/>
              </a:solidFill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515932" y="5636524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3824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34FE3486354E44DB4377B87CE862822" ma:contentTypeVersion="15" ma:contentTypeDescription="Umožňuje vytvoriť nový dokument." ma:contentTypeScope="" ma:versionID="c6de5bacee3d0f30c377617d0549aeb5">
  <xsd:schema xmlns:xsd="http://www.w3.org/2001/XMLSchema" xmlns:xs="http://www.w3.org/2001/XMLSchema" xmlns:p="http://schemas.microsoft.com/office/2006/metadata/properties" xmlns:ns2="b88a5032-2e4c-46ad-a1f1-0015085a14e4" xmlns:ns3="a328dc52-fb2d-4242-928d-cd41f021992b" targetNamespace="http://schemas.microsoft.com/office/2006/metadata/properties" ma:root="true" ma:fieldsID="81acc87c208b2058c0424c04e73cc1ac" ns2:_="" ns3:_="">
    <xsd:import namespace="b88a5032-2e4c-46ad-a1f1-0015085a14e4"/>
    <xsd:import namespace="a328dc52-fb2d-4242-928d-cd41f02199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8a5032-2e4c-46ad-a1f1-0015085a14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a" ma:readOnly="false" ma:fieldId="{5cf76f15-5ced-4ddc-b409-7134ff3c332f}" ma:taxonomyMulti="true" ma:sspId="952a87c1-e74a-435f-aff9-bea033da1c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28dc52-fb2d-4242-928d-cd41f021992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00e58fc-31d4-4d54-a365-8ce214c1109f}" ma:internalName="TaxCatchAll" ma:showField="CatchAllData" ma:web="a328dc52-fb2d-4242-928d-cd41f02199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28dc52-fb2d-4242-928d-cd41f021992b" xsi:nil="true"/>
    <lcf76f155ced4ddcb4097134ff3c332f xmlns="b88a5032-2e4c-46ad-a1f1-0015085a14e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7DC776C-8BB9-4BE9-AF20-99CDAB7F84DB}"/>
</file>

<file path=customXml/itemProps2.xml><?xml version="1.0" encoding="utf-8"?>
<ds:datastoreItem xmlns:ds="http://schemas.openxmlformats.org/officeDocument/2006/customXml" ds:itemID="{55A82F8D-181F-4A03-9617-F164FDCA8943}"/>
</file>

<file path=customXml/itemProps3.xml><?xml version="1.0" encoding="utf-8"?>
<ds:datastoreItem xmlns:ds="http://schemas.openxmlformats.org/officeDocument/2006/customXml" ds:itemID="{399DC8F9-9A03-4129-9EC8-D9A6B9B2327C}"/>
</file>

<file path=docProps/app.xml><?xml version="1.0" encoding="utf-8"?>
<Properties xmlns="http://schemas.openxmlformats.org/officeDocument/2006/extended-properties" xmlns:vt="http://schemas.openxmlformats.org/officeDocument/2006/docPropsVTypes">
  <TotalTime>8696</TotalTime>
  <Words>1734</Words>
  <Application>Microsoft Macintosh PowerPoint</Application>
  <PresentationFormat>Širokouhlá</PresentationFormat>
  <Paragraphs>148</Paragraphs>
  <Slides>42</Slides>
  <Notes>26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42</vt:i4>
      </vt:variant>
    </vt:vector>
  </HeadingPairs>
  <TitlesOfParts>
    <vt:vector size="48" baseType="lpstr">
      <vt:lpstr>IBM Plex Sans</vt:lpstr>
      <vt:lpstr>Arial</vt:lpstr>
      <vt:lpstr>IBM Plex Sans Light</vt:lpstr>
      <vt:lpstr>Calibri</vt:lpstr>
      <vt:lpstr>Aptos</vt:lpstr>
      <vt:lpstr>Motív Office</vt:lpstr>
      <vt:lpstr>KREATIVITA A KREATÍVNE VYUČOVANIE MARKETINGOVEJ KOMUNIKÁCIE</vt:lpstr>
      <vt:lpstr>TECHNIKA PROVOKÁCIE</vt:lpstr>
      <vt:lpstr>TEORETICKÝ RÁMEC</vt:lpstr>
      <vt:lpstr>1. POPIS NÁSTROJA</vt:lpstr>
      <vt:lpstr>O nástroji </vt:lpstr>
      <vt:lpstr>Princípy nástroja:</vt:lpstr>
      <vt:lpstr>Cieľ nástroja</vt:lpstr>
      <vt:lpstr>2. KROK ZA KROKOM: NÁVOD AKO NA NÁSTROJ</vt:lpstr>
      <vt:lpstr>Pripravte si</vt:lpstr>
      <vt:lpstr>KROK 1: DEFINOVANIE ZÁKLADNÉHO PROBLÉMU ALEBO PRÍLEŽITOSTI</vt:lpstr>
      <vt:lpstr>KROK 2: VYTVORENIE PROVOKATÍVNYCH TVRDENÍ</vt:lpstr>
      <vt:lpstr>KROK 3: DISKUSIA A SKÚMANIE PROVOKÁCIÍ</vt:lpstr>
      <vt:lpstr>KROK 4: VÝBER NAJLEPŠÍCH NÁPADOV</vt:lpstr>
      <vt:lpstr>KROK 5: NÁVRH KAMPANE</vt:lpstr>
      <vt:lpstr>3. NÁSTROJE  A MATERIÁLY </vt:lpstr>
      <vt:lpstr>Zoznam potrebných nástrojov</vt:lpstr>
      <vt:lpstr>4. TIPY A TRIKY</vt:lpstr>
      <vt:lpstr>Odporúčania</vt:lpstr>
      <vt:lpstr>5. ZÁVER</vt:lpstr>
      <vt:lpstr>ZÁVER TEÓRIE</vt:lpstr>
      <vt:lpstr>MOŽNÉ MODELOVÉ SITUÁCIE AKO NÁSTROJ ZAPOJIŤ DO PRAXE</vt:lpstr>
      <vt:lpstr>PRÍPADOVÝ MODEL: PEPSI A GENERÁCIA 15 - 21</vt:lpstr>
      <vt:lpstr>PEPSI A GENERÁCIA 15 - 21</vt:lpstr>
      <vt:lpstr>AKO SA MÔŽE VYUŽIŤ METÓDA TECHNIKA PROVOKÁCIE:</vt:lpstr>
      <vt:lpstr>KROK 1: DEFINUJTE CIEĽ</vt:lpstr>
      <vt:lpstr>KROK 2: GENEROVANIE PROVOKATÍVNYCH TVRDENÍ</vt:lpstr>
      <vt:lpstr>KROK 2: GENEROVANIE PROVOKATÍVNYCH TVRDENÍ</vt:lpstr>
      <vt:lpstr>KROK 3: DISKUSIA A VÝBER PROVOKÁCIÍ</vt:lpstr>
      <vt:lpstr>KROK 3: DISKUSIA A VÝBER PROVOKÁCIÍ</vt:lpstr>
      <vt:lpstr>KROK 4: VÝBER JEDNÉHO NÁPADU</vt:lpstr>
      <vt:lpstr>ÚLOHA NA HODINE </vt:lpstr>
      <vt:lpstr>ZADANIE ÚLOHY: TECHNIKA PROVOKÁCIE</vt:lpstr>
      <vt:lpstr>ZADANIE ÚLOHY </vt:lpstr>
      <vt:lpstr>PRÁCA S METÓDOU TECHNIKA PROVOKÁCIE</vt:lpstr>
      <vt:lpstr>KROK 1: DEFINOVANIE CIEĽA</vt:lpstr>
      <vt:lpstr>KROK 2: GENEROVANIE PROVOKATÍVNYCH TVRDENÍ</vt:lpstr>
      <vt:lpstr>KROK 3: DISKUSIA A ROZVÍJANIE OTÁZOK</vt:lpstr>
      <vt:lpstr>KROK 4: VÝBER NAJLEPŠIEHO NÁPADU</vt:lpstr>
      <vt:lpstr>VÝSTUPY</vt:lpstr>
      <vt:lpstr>1. STRUČNÁ PREZENTÁCIA KAMPANE (10 MINÚT)</vt:lpstr>
      <vt:lpstr>ZÁVER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KREATIVITA A KREATÍVNE VYUČOVANIE MARKETINGOVEJ KOMUNIKÁCIE</dc:title>
  <dc:creator>NAGYOVÁ, Natália</dc:creator>
  <cp:lastModifiedBy>MARTOVIČ, Matej</cp:lastModifiedBy>
  <cp:revision>17</cp:revision>
  <dcterms:created xsi:type="dcterms:W3CDTF">2025-05-19T10:31:38Z</dcterms:created>
  <dcterms:modified xsi:type="dcterms:W3CDTF">2025-06-09T18:50:50Z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0x010100234FE3486354E44DB4377B87CE862822</vt:lpwstr>
  </property>
</Properties>
</file>