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7.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5"/>
  </p:notesMasterIdLst>
  <p:handoutMasterIdLst>
    <p:handoutMasterId r:id="rId46"/>
  </p:handoutMasterIdLst>
  <p:sldIdLst>
    <p:sldId id="256" r:id="rId2"/>
    <p:sldId id="423" r:id="rId3"/>
    <p:sldId id="257" r:id="rId4"/>
    <p:sldId id="259" r:id="rId5"/>
    <p:sldId id="286" r:id="rId6"/>
    <p:sldId id="287" r:id="rId7"/>
    <p:sldId id="289" r:id="rId8"/>
    <p:sldId id="290" r:id="rId9"/>
    <p:sldId id="291" r:id="rId10"/>
    <p:sldId id="379" r:id="rId11"/>
    <p:sldId id="380" r:id="rId12"/>
    <p:sldId id="292" r:id="rId13"/>
    <p:sldId id="386" r:id="rId14"/>
    <p:sldId id="298" r:id="rId15"/>
    <p:sldId id="299" r:id="rId16"/>
    <p:sldId id="300" r:id="rId17"/>
    <p:sldId id="346" r:id="rId18"/>
    <p:sldId id="424" r:id="rId19"/>
    <p:sldId id="302" r:id="rId20"/>
    <p:sldId id="303" r:id="rId21"/>
    <p:sldId id="304" r:id="rId22"/>
    <p:sldId id="305" r:id="rId23"/>
    <p:sldId id="306" r:id="rId24"/>
    <p:sldId id="308" r:id="rId25"/>
    <p:sldId id="307" r:id="rId26"/>
    <p:sldId id="382" r:id="rId27"/>
    <p:sldId id="414" r:id="rId28"/>
    <p:sldId id="418" r:id="rId29"/>
    <p:sldId id="425" r:id="rId30"/>
    <p:sldId id="383" r:id="rId31"/>
    <p:sldId id="323" r:id="rId32"/>
    <p:sldId id="325" r:id="rId33"/>
    <p:sldId id="324" r:id="rId34"/>
    <p:sldId id="326" r:id="rId35"/>
    <p:sldId id="328" r:id="rId36"/>
    <p:sldId id="384" r:id="rId37"/>
    <p:sldId id="420" r:id="rId38"/>
    <p:sldId id="410" r:id="rId39"/>
    <p:sldId id="421" r:id="rId40"/>
    <p:sldId id="334" r:id="rId41"/>
    <p:sldId id="335" r:id="rId42"/>
    <p:sldId id="426" r:id="rId43"/>
    <p:sldId id="337" r:id="rId44"/>
  </p:sldIdLst>
  <p:sldSz cx="12192000" cy="6858000"/>
  <p:notesSz cx="6858000" cy="9144000"/>
  <p:embeddedFontLst>
    <p:embeddedFont>
      <p:font typeface="Aptos" panose="020B0004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IBM Plex Sans" panose="020B0503050203000203" pitchFamily="34" charset="0"/>
      <p:regular r:id="rId55"/>
      <p:bold r:id="rId56"/>
      <p:italic r:id="rId57"/>
      <p:boldItalic r:id="rId58"/>
    </p:embeddedFont>
    <p:embeddedFont>
      <p:font typeface="IBM Plex Sans Light" panose="020F0302020204030204" pitchFamily="34" charset="0"/>
      <p:regular r:id="rId59"/>
      <p:italic r:id="rId60"/>
    </p:embeddedFont>
  </p:embeddedFontLst>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7C55"/>
    <a:srgbClr val="957FEF"/>
    <a:srgbClr val="1400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61"/>
    <p:restoredTop sz="94811"/>
  </p:normalViewPr>
  <p:slideViewPr>
    <p:cSldViewPr snapToGrid="0">
      <p:cViewPr varScale="1">
        <p:scale>
          <a:sx n="104" d="100"/>
          <a:sy n="104" d="100"/>
        </p:scale>
        <p:origin x="656" y="192"/>
      </p:cViewPr>
      <p:guideLst/>
    </p:cSldViewPr>
  </p:slideViewPr>
  <p:notesTextViewPr>
    <p:cViewPr>
      <p:scale>
        <a:sx n="1" d="1"/>
        <a:sy n="1" d="1"/>
      </p:scale>
      <p:origin x="0" y="0"/>
    </p:cViewPr>
  </p:notesTextViewPr>
  <p:notesViewPr>
    <p:cSldViewPr snapToGrid="0">
      <p:cViewPr varScale="1">
        <p:scale>
          <a:sx n="121" d="100"/>
          <a:sy n="121" d="100"/>
        </p:scale>
        <p:origin x="38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a:extLst>
              <a:ext uri="{FF2B5EF4-FFF2-40B4-BE49-F238E27FC236}">
                <a16:creationId xmlns:a16="http://schemas.microsoft.com/office/drawing/2014/main" id="{88725CCC-CE36-7BBD-2AE3-41DE6F28AD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a:extLst>
              <a:ext uri="{FF2B5EF4-FFF2-40B4-BE49-F238E27FC236}">
                <a16:creationId xmlns:a16="http://schemas.microsoft.com/office/drawing/2014/main" id="{44CCAA3A-1940-2F8E-1EE9-23FF88D0E1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8A2913-8B46-3D44-9356-B09781EE948F}" type="datetimeFigureOut">
              <a:rPr lang="sk-SK" smtClean="0"/>
              <a:t>15.6.2025</a:t>
            </a:fld>
            <a:endParaRPr lang="sk-SK"/>
          </a:p>
        </p:txBody>
      </p:sp>
      <p:sp>
        <p:nvSpPr>
          <p:cNvPr id="4" name="Zástupný objekt pre pätu 3">
            <a:extLst>
              <a:ext uri="{FF2B5EF4-FFF2-40B4-BE49-F238E27FC236}">
                <a16:creationId xmlns:a16="http://schemas.microsoft.com/office/drawing/2014/main" id="{DCB2CA91-8A40-6096-052E-BAF82A9ED3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5" name="Zástupný objekt pre číslo snímky 4">
            <a:extLst>
              <a:ext uri="{FF2B5EF4-FFF2-40B4-BE49-F238E27FC236}">
                <a16:creationId xmlns:a16="http://schemas.microsoft.com/office/drawing/2014/main" id="{398640BF-5A11-D9AB-09B5-AD0F77B607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B5C633-A021-EC43-86F3-5B56493CF72A}" type="slidenum">
              <a:rPr lang="sk-SK" smtClean="0"/>
              <a:t>‹#›</a:t>
            </a:fld>
            <a:endParaRPr lang="sk-SK"/>
          </a:p>
        </p:txBody>
      </p:sp>
    </p:spTree>
    <p:extLst>
      <p:ext uri="{BB962C8B-B14F-4D97-AF65-F5344CB8AC3E}">
        <p14:creationId xmlns:p14="http://schemas.microsoft.com/office/powerpoint/2010/main" val="3415137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83DC9-CE41-FE41-9102-BD4FD910ED6F}" type="datetimeFigureOut">
              <a:rPr lang="sk-SK" smtClean="0"/>
              <a:t>15.6.2025</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2FB50-A106-4A46-93C4-71B2648F9801}" type="slidenum">
              <a:rPr lang="sk-SK" smtClean="0"/>
              <a:t>‹#›</a:t>
            </a:fld>
            <a:endParaRPr lang="sk-SK"/>
          </a:p>
        </p:txBody>
      </p:sp>
    </p:spTree>
    <p:extLst>
      <p:ext uri="{BB962C8B-B14F-4D97-AF65-F5344CB8AC3E}">
        <p14:creationId xmlns:p14="http://schemas.microsoft.com/office/powerpoint/2010/main" val="1644123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1</a:t>
            </a:fld>
            <a:endParaRPr lang="sk-SK"/>
          </a:p>
        </p:txBody>
      </p:sp>
    </p:spTree>
    <p:extLst>
      <p:ext uri="{BB962C8B-B14F-4D97-AF65-F5344CB8AC3E}">
        <p14:creationId xmlns:p14="http://schemas.microsoft.com/office/powerpoint/2010/main" val="3158830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17</a:t>
            </a:fld>
            <a:endParaRPr lang="sk-SK"/>
          </a:p>
        </p:txBody>
      </p:sp>
    </p:spTree>
    <p:extLst>
      <p:ext uri="{BB962C8B-B14F-4D97-AF65-F5344CB8AC3E}">
        <p14:creationId xmlns:p14="http://schemas.microsoft.com/office/powerpoint/2010/main" val="1518609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18</a:t>
            </a:fld>
            <a:endParaRPr lang="sk-SK"/>
          </a:p>
        </p:txBody>
      </p:sp>
    </p:spTree>
    <p:extLst>
      <p:ext uri="{BB962C8B-B14F-4D97-AF65-F5344CB8AC3E}">
        <p14:creationId xmlns:p14="http://schemas.microsoft.com/office/powerpoint/2010/main" val="4142622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20</a:t>
            </a:fld>
            <a:endParaRPr lang="sk-SK"/>
          </a:p>
        </p:txBody>
      </p:sp>
    </p:spTree>
    <p:extLst>
      <p:ext uri="{BB962C8B-B14F-4D97-AF65-F5344CB8AC3E}">
        <p14:creationId xmlns:p14="http://schemas.microsoft.com/office/powerpoint/2010/main" val="3233573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23</a:t>
            </a:fld>
            <a:endParaRPr lang="sk-SK"/>
          </a:p>
        </p:txBody>
      </p:sp>
    </p:spTree>
    <p:extLst>
      <p:ext uri="{BB962C8B-B14F-4D97-AF65-F5344CB8AC3E}">
        <p14:creationId xmlns:p14="http://schemas.microsoft.com/office/powerpoint/2010/main" val="2293306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25</a:t>
            </a:fld>
            <a:endParaRPr lang="sk-SK"/>
          </a:p>
        </p:txBody>
      </p:sp>
    </p:spTree>
    <p:extLst>
      <p:ext uri="{BB962C8B-B14F-4D97-AF65-F5344CB8AC3E}">
        <p14:creationId xmlns:p14="http://schemas.microsoft.com/office/powerpoint/2010/main" val="199670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26</a:t>
            </a:fld>
            <a:endParaRPr lang="sk-SK"/>
          </a:p>
        </p:txBody>
      </p:sp>
    </p:spTree>
    <p:extLst>
      <p:ext uri="{BB962C8B-B14F-4D97-AF65-F5344CB8AC3E}">
        <p14:creationId xmlns:p14="http://schemas.microsoft.com/office/powerpoint/2010/main" val="1175196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27</a:t>
            </a:fld>
            <a:endParaRPr lang="sk-SK"/>
          </a:p>
        </p:txBody>
      </p:sp>
    </p:spTree>
    <p:extLst>
      <p:ext uri="{BB962C8B-B14F-4D97-AF65-F5344CB8AC3E}">
        <p14:creationId xmlns:p14="http://schemas.microsoft.com/office/powerpoint/2010/main" val="3480574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28</a:t>
            </a:fld>
            <a:endParaRPr lang="sk-SK"/>
          </a:p>
        </p:txBody>
      </p:sp>
    </p:spTree>
    <p:extLst>
      <p:ext uri="{BB962C8B-B14F-4D97-AF65-F5344CB8AC3E}">
        <p14:creationId xmlns:p14="http://schemas.microsoft.com/office/powerpoint/2010/main" val="3245633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29</a:t>
            </a:fld>
            <a:endParaRPr lang="sk-SK"/>
          </a:p>
        </p:txBody>
      </p:sp>
    </p:spTree>
    <p:extLst>
      <p:ext uri="{BB962C8B-B14F-4D97-AF65-F5344CB8AC3E}">
        <p14:creationId xmlns:p14="http://schemas.microsoft.com/office/powerpoint/2010/main" val="3344638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30</a:t>
            </a:fld>
            <a:endParaRPr lang="sk-SK"/>
          </a:p>
        </p:txBody>
      </p:sp>
    </p:spTree>
    <p:extLst>
      <p:ext uri="{BB962C8B-B14F-4D97-AF65-F5344CB8AC3E}">
        <p14:creationId xmlns:p14="http://schemas.microsoft.com/office/powerpoint/2010/main" val="285636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6</a:t>
            </a:fld>
            <a:endParaRPr lang="sk-SK"/>
          </a:p>
        </p:txBody>
      </p:sp>
    </p:spTree>
    <p:extLst>
      <p:ext uri="{BB962C8B-B14F-4D97-AF65-F5344CB8AC3E}">
        <p14:creationId xmlns:p14="http://schemas.microsoft.com/office/powerpoint/2010/main" val="714577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33</a:t>
            </a:fld>
            <a:endParaRPr lang="sk-SK"/>
          </a:p>
        </p:txBody>
      </p:sp>
    </p:spTree>
    <p:extLst>
      <p:ext uri="{BB962C8B-B14F-4D97-AF65-F5344CB8AC3E}">
        <p14:creationId xmlns:p14="http://schemas.microsoft.com/office/powerpoint/2010/main" val="2131624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35</a:t>
            </a:fld>
            <a:endParaRPr lang="sk-SK"/>
          </a:p>
        </p:txBody>
      </p:sp>
    </p:spTree>
    <p:extLst>
      <p:ext uri="{BB962C8B-B14F-4D97-AF65-F5344CB8AC3E}">
        <p14:creationId xmlns:p14="http://schemas.microsoft.com/office/powerpoint/2010/main" val="3154150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36</a:t>
            </a:fld>
            <a:endParaRPr lang="sk-SK"/>
          </a:p>
        </p:txBody>
      </p:sp>
    </p:spTree>
    <p:extLst>
      <p:ext uri="{BB962C8B-B14F-4D97-AF65-F5344CB8AC3E}">
        <p14:creationId xmlns:p14="http://schemas.microsoft.com/office/powerpoint/2010/main" val="705799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37</a:t>
            </a:fld>
            <a:endParaRPr lang="sk-SK"/>
          </a:p>
        </p:txBody>
      </p:sp>
    </p:spTree>
    <p:extLst>
      <p:ext uri="{BB962C8B-B14F-4D97-AF65-F5344CB8AC3E}">
        <p14:creationId xmlns:p14="http://schemas.microsoft.com/office/powerpoint/2010/main" val="1914820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38</a:t>
            </a:fld>
            <a:endParaRPr lang="sk-SK"/>
          </a:p>
        </p:txBody>
      </p:sp>
    </p:spTree>
    <p:extLst>
      <p:ext uri="{BB962C8B-B14F-4D97-AF65-F5344CB8AC3E}">
        <p14:creationId xmlns:p14="http://schemas.microsoft.com/office/powerpoint/2010/main" val="605885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39</a:t>
            </a:fld>
            <a:endParaRPr lang="sk-SK"/>
          </a:p>
        </p:txBody>
      </p:sp>
    </p:spTree>
    <p:extLst>
      <p:ext uri="{BB962C8B-B14F-4D97-AF65-F5344CB8AC3E}">
        <p14:creationId xmlns:p14="http://schemas.microsoft.com/office/powerpoint/2010/main" val="3216217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41</a:t>
            </a:fld>
            <a:endParaRPr lang="sk-SK"/>
          </a:p>
        </p:txBody>
      </p:sp>
    </p:spTree>
    <p:extLst>
      <p:ext uri="{BB962C8B-B14F-4D97-AF65-F5344CB8AC3E}">
        <p14:creationId xmlns:p14="http://schemas.microsoft.com/office/powerpoint/2010/main" val="214446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42</a:t>
            </a:fld>
            <a:endParaRPr lang="sk-SK"/>
          </a:p>
        </p:txBody>
      </p:sp>
    </p:spTree>
    <p:extLst>
      <p:ext uri="{BB962C8B-B14F-4D97-AF65-F5344CB8AC3E}">
        <p14:creationId xmlns:p14="http://schemas.microsoft.com/office/powerpoint/2010/main" val="3522797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8</a:t>
            </a:fld>
            <a:endParaRPr lang="sk-SK"/>
          </a:p>
        </p:txBody>
      </p:sp>
    </p:spTree>
    <p:extLst>
      <p:ext uri="{BB962C8B-B14F-4D97-AF65-F5344CB8AC3E}">
        <p14:creationId xmlns:p14="http://schemas.microsoft.com/office/powerpoint/2010/main" val="389684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9</a:t>
            </a:fld>
            <a:endParaRPr lang="sk-SK"/>
          </a:p>
        </p:txBody>
      </p:sp>
    </p:spTree>
    <p:extLst>
      <p:ext uri="{BB962C8B-B14F-4D97-AF65-F5344CB8AC3E}">
        <p14:creationId xmlns:p14="http://schemas.microsoft.com/office/powerpoint/2010/main" val="1807643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10</a:t>
            </a:fld>
            <a:endParaRPr lang="sk-SK"/>
          </a:p>
        </p:txBody>
      </p:sp>
    </p:spTree>
    <p:extLst>
      <p:ext uri="{BB962C8B-B14F-4D97-AF65-F5344CB8AC3E}">
        <p14:creationId xmlns:p14="http://schemas.microsoft.com/office/powerpoint/2010/main" val="222664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11</a:t>
            </a:fld>
            <a:endParaRPr lang="sk-SK"/>
          </a:p>
        </p:txBody>
      </p:sp>
    </p:spTree>
    <p:extLst>
      <p:ext uri="{BB962C8B-B14F-4D97-AF65-F5344CB8AC3E}">
        <p14:creationId xmlns:p14="http://schemas.microsoft.com/office/powerpoint/2010/main" val="1761076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12</a:t>
            </a:fld>
            <a:endParaRPr lang="sk-SK"/>
          </a:p>
        </p:txBody>
      </p:sp>
    </p:spTree>
    <p:extLst>
      <p:ext uri="{BB962C8B-B14F-4D97-AF65-F5344CB8AC3E}">
        <p14:creationId xmlns:p14="http://schemas.microsoft.com/office/powerpoint/2010/main" val="103722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13</a:t>
            </a:fld>
            <a:endParaRPr lang="sk-SK"/>
          </a:p>
        </p:txBody>
      </p:sp>
    </p:spTree>
    <p:extLst>
      <p:ext uri="{BB962C8B-B14F-4D97-AF65-F5344CB8AC3E}">
        <p14:creationId xmlns:p14="http://schemas.microsoft.com/office/powerpoint/2010/main" val="330753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2362FB50-A106-4A46-93C4-71B2648F9801}" type="slidenum">
              <a:rPr lang="sk-SK" smtClean="0"/>
              <a:t>15</a:t>
            </a:fld>
            <a:endParaRPr lang="sk-SK"/>
          </a:p>
        </p:txBody>
      </p:sp>
    </p:spTree>
    <p:extLst>
      <p:ext uri="{BB962C8B-B14F-4D97-AF65-F5344CB8AC3E}">
        <p14:creationId xmlns:p14="http://schemas.microsoft.com/office/powerpoint/2010/main" val="4275949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15" name="Zástupný objekt pre číslo snímky 5">
            <a:extLst>
              <a:ext uri="{FF2B5EF4-FFF2-40B4-BE49-F238E27FC236}">
                <a16:creationId xmlns:a16="http://schemas.microsoft.com/office/drawing/2014/main" id="{392E6498-BC81-FAA0-9091-918F7AB9D942}"/>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3795783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9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BA5A8A9F-CC22-1822-CA90-7920672EA6E7}"/>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224486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0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8B56DEBD-662D-305D-57C4-D43EAD1C9400}"/>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53468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1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5A08734E-2490-1F90-CD91-1BC66A1363DA}"/>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1248586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2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588A5A47-CA1F-B7B8-8D73-7A90D1BDAA00}"/>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3335497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3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E718B940-000E-AFC8-5897-A045490BF0F9}"/>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401694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4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4F55D617-C1ED-C70E-0A28-4AF4C912B5AC}"/>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135048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5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772346F2-BC79-935B-3849-96066C9A14D2}"/>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3899586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6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212CF447-C764-F9E3-8615-623AA39F0D9F}"/>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3722731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7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11D475EF-73AA-D08A-3F55-11C9A292D5E3}"/>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4264281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09D1F5-A56A-F02D-6702-9852B8D89AA6}"/>
              </a:ext>
            </a:extLst>
          </p:cNvPr>
          <p:cNvSpPr>
            <a:spLocks noGrp="1"/>
          </p:cNvSpPr>
          <p:nvPr>
            <p:ph type="title" hasCustomPrompt="1"/>
          </p:nvPr>
        </p:nvSpPr>
        <p:spPr/>
        <p:txBody>
          <a:bodyPr/>
          <a:lstStyle>
            <a:lvl1pPr>
              <a:defRPr b="1" i="0">
                <a:solidFill>
                  <a:srgbClr val="957FEF"/>
                </a:solidFill>
                <a:latin typeface="IBM Plex Sans" panose="020B0503050203000203" pitchFamily="34" charset="0"/>
              </a:defRPr>
            </a:lvl1pPr>
          </a:lstStyle>
          <a:p>
            <a:r>
              <a:rPr lang="sk-SK" dirty="0"/>
              <a:t>KLIKNUTÍM UPRAVTE ŠTÝL PREDLOHY NADPISU</a:t>
            </a:r>
          </a:p>
        </p:txBody>
      </p:sp>
      <p:sp>
        <p:nvSpPr>
          <p:cNvPr id="3" name="Zástupný objekt pre obsah 2">
            <a:extLst>
              <a:ext uri="{FF2B5EF4-FFF2-40B4-BE49-F238E27FC236}">
                <a16:creationId xmlns:a16="http://schemas.microsoft.com/office/drawing/2014/main" id="{CCFF831C-E503-3D4C-37D4-6B7ECB75D0C5}"/>
              </a:ext>
            </a:extLst>
          </p:cNvPr>
          <p:cNvSpPr>
            <a:spLocks noGrp="1"/>
          </p:cNvSpPr>
          <p:nvPr>
            <p:ph idx="1"/>
          </p:nvPr>
        </p:nvSpPr>
        <p:spPr/>
        <p:txBody>
          <a:bodyPr/>
          <a:lstStyle>
            <a:lvl1pPr>
              <a:defRPr b="0" i="0">
                <a:solidFill>
                  <a:srgbClr val="140011"/>
                </a:solidFill>
                <a:latin typeface="IBM Plex Sans" panose="020B0503050203000203" pitchFamily="34" charset="0"/>
              </a:defRPr>
            </a:lvl1pPr>
            <a:lvl2pPr>
              <a:defRPr b="0" i="0">
                <a:solidFill>
                  <a:srgbClr val="140011"/>
                </a:solidFill>
                <a:latin typeface="IBM Plex Sans" panose="020B0503050203000203" pitchFamily="34" charset="0"/>
              </a:defRPr>
            </a:lvl2pPr>
            <a:lvl3pPr>
              <a:defRPr b="0" i="0">
                <a:solidFill>
                  <a:srgbClr val="140011"/>
                </a:solidFill>
                <a:latin typeface="IBM Plex Sans" panose="020B0503050203000203" pitchFamily="34" charset="0"/>
              </a:defRPr>
            </a:lvl3pPr>
            <a:lvl4pPr>
              <a:defRPr b="0" i="0">
                <a:solidFill>
                  <a:srgbClr val="140011"/>
                </a:solidFill>
                <a:latin typeface="IBM Plex Sans" panose="020B0503050203000203" pitchFamily="34" charset="0"/>
              </a:defRPr>
            </a:lvl4pPr>
            <a:lvl5pPr>
              <a:defRPr b="0" i="0">
                <a:solidFill>
                  <a:srgbClr val="140011"/>
                </a:solidFill>
                <a:latin typeface="IBM Plex Sans" panose="020B0503050203000203" pitchFamily="34" charset="0"/>
              </a:defRPr>
            </a:lvl5p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pic>
        <p:nvPicPr>
          <p:cNvPr id="8" name="Obrázok 7" descr="Obrázok, na ktorom je grafika, písmo, snímka obrazovky, grafický dizajn&#10;&#10;Obsah vygenerovaný pomocou AI môže byť nesprávny.">
            <a:extLst>
              <a:ext uri="{FF2B5EF4-FFF2-40B4-BE49-F238E27FC236}">
                <a16:creationId xmlns:a16="http://schemas.microsoft.com/office/drawing/2014/main" id="{A060A250-3BCC-1D6A-367C-C69E85B6E102}"/>
              </a:ext>
            </a:extLst>
          </p:cNvPr>
          <p:cNvPicPr>
            <a:picLocks noChangeAspect="1"/>
          </p:cNvPicPr>
          <p:nvPr userDrawn="1"/>
        </p:nvPicPr>
        <p:blipFill>
          <a:blip r:embed="rId2"/>
          <a:stretch>
            <a:fillRect/>
          </a:stretch>
        </p:blipFill>
        <p:spPr>
          <a:xfrm>
            <a:off x="347688" y="6056954"/>
            <a:ext cx="877455" cy="243738"/>
          </a:xfrm>
          <a:prstGeom prst="rect">
            <a:avLst/>
          </a:prstGeom>
        </p:spPr>
      </p:pic>
      <p:sp>
        <p:nvSpPr>
          <p:cNvPr id="10" name="Zástupný objekt pre číslo snímky 5">
            <a:extLst>
              <a:ext uri="{FF2B5EF4-FFF2-40B4-BE49-F238E27FC236}">
                <a16:creationId xmlns:a16="http://schemas.microsoft.com/office/drawing/2014/main" id="{26104B2C-A154-6042-E1DC-FC33DB451289}"/>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pPr/>
              <a:t>‹#›</a:t>
            </a:fld>
            <a:endParaRPr lang="sk-SK" dirty="0"/>
          </a:p>
        </p:txBody>
      </p:sp>
    </p:spTree>
    <p:extLst>
      <p:ext uri="{BB962C8B-B14F-4D97-AF65-F5344CB8AC3E}">
        <p14:creationId xmlns:p14="http://schemas.microsoft.com/office/powerpoint/2010/main" val="204249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0" i="0">
                <a:solidFill>
                  <a:schemeClr val="bg1"/>
                </a:solidFill>
                <a:latin typeface="IBM Plex Sans Light" panose="020B0503050203000203" pitchFamily="34" charset="0"/>
              </a:defRPr>
            </a:lvl1pPr>
          </a:lstStyle>
          <a:p>
            <a:r>
              <a:rPr lang="sk-SK" dirty="0"/>
              <a:t>KLIKNUTÍM UPRAVTE ŠTÝL PREDLOHY 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A4C0201F-F74D-ACB4-078B-B5A1F3610EE6}"/>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521199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540959-502E-6D8F-3C27-50A34F36C69F}"/>
              </a:ext>
            </a:extLst>
          </p:cNvPr>
          <p:cNvSpPr>
            <a:spLocks noGrp="1"/>
          </p:cNvSpPr>
          <p:nvPr>
            <p:ph type="title" hasCustomPrompt="1"/>
          </p:nvPr>
        </p:nvSpPr>
        <p:spPr/>
        <p:txBody>
          <a:bodyPr/>
          <a:lstStyle>
            <a:lvl1pPr>
              <a:defRPr b="1" i="0">
                <a:solidFill>
                  <a:srgbClr val="957FEF"/>
                </a:solidFill>
                <a:latin typeface="IBM Plex Sans" panose="020B0503050203000203" pitchFamily="34" charset="0"/>
              </a:defRPr>
            </a:lvl1pPr>
          </a:lstStyle>
          <a:p>
            <a:r>
              <a:rPr lang="sk-SK" dirty="0"/>
              <a:t>KLIKNUTÍM UPRAVTE ŠTÝL PREDLOHY NADPISU</a:t>
            </a:r>
          </a:p>
        </p:txBody>
      </p:sp>
      <p:sp>
        <p:nvSpPr>
          <p:cNvPr id="3" name="Zástupný objekt pre obsah 2">
            <a:extLst>
              <a:ext uri="{FF2B5EF4-FFF2-40B4-BE49-F238E27FC236}">
                <a16:creationId xmlns:a16="http://schemas.microsoft.com/office/drawing/2014/main" id="{EFC0D0EC-AFE4-A7F0-CE08-BE5B2D4DC30D}"/>
              </a:ext>
            </a:extLst>
          </p:cNvPr>
          <p:cNvSpPr>
            <a:spLocks noGrp="1"/>
          </p:cNvSpPr>
          <p:nvPr>
            <p:ph sz="half" idx="1"/>
          </p:nvPr>
        </p:nvSpPr>
        <p:spPr>
          <a:xfrm>
            <a:off x="838200" y="1825625"/>
            <a:ext cx="5181600" cy="4351338"/>
          </a:xfrm>
        </p:spPr>
        <p:txBody>
          <a:bodyPr/>
          <a:lstStyle>
            <a:lvl1pPr>
              <a:defRPr b="0" i="0">
                <a:solidFill>
                  <a:srgbClr val="140011"/>
                </a:solidFill>
                <a:latin typeface="IBM Plex Sans" panose="020B0503050203000203" pitchFamily="34" charset="0"/>
              </a:defRPr>
            </a:lvl1pPr>
            <a:lvl2pPr>
              <a:defRPr b="0" i="0">
                <a:solidFill>
                  <a:srgbClr val="140011"/>
                </a:solidFill>
                <a:latin typeface="IBM Plex Sans" panose="020B0503050203000203" pitchFamily="34" charset="0"/>
              </a:defRPr>
            </a:lvl2pPr>
            <a:lvl3pPr>
              <a:defRPr b="0" i="0">
                <a:solidFill>
                  <a:srgbClr val="140011"/>
                </a:solidFill>
                <a:latin typeface="IBM Plex Sans" panose="020B0503050203000203" pitchFamily="34" charset="0"/>
              </a:defRPr>
            </a:lvl3pPr>
            <a:lvl4pPr>
              <a:defRPr b="0" i="0">
                <a:solidFill>
                  <a:srgbClr val="140011"/>
                </a:solidFill>
                <a:latin typeface="IBM Plex Sans" panose="020B0503050203000203" pitchFamily="34" charset="0"/>
              </a:defRPr>
            </a:lvl4pPr>
            <a:lvl5pPr>
              <a:defRPr b="0" i="0">
                <a:solidFill>
                  <a:srgbClr val="140011"/>
                </a:solidFill>
                <a:latin typeface="IBM Plex Sans" panose="020B0503050203000203" pitchFamily="34" charset="0"/>
              </a:defRPr>
            </a:lvl5p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sp>
        <p:nvSpPr>
          <p:cNvPr id="4" name="Zástupný objekt pre obsah 3">
            <a:extLst>
              <a:ext uri="{FF2B5EF4-FFF2-40B4-BE49-F238E27FC236}">
                <a16:creationId xmlns:a16="http://schemas.microsoft.com/office/drawing/2014/main" id="{F6EF116F-0C6C-0B4A-7CA2-D3A64B9EEE3A}"/>
              </a:ext>
            </a:extLst>
          </p:cNvPr>
          <p:cNvSpPr>
            <a:spLocks noGrp="1"/>
          </p:cNvSpPr>
          <p:nvPr>
            <p:ph sz="half" idx="2"/>
          </p:nvPr>
        </p:nvSpPr>
        <p:spPr>
          <a:xfrm>
            <a:off x="6172200" y="1825625"/>
            <a:ext cx="5181600" cy="4351338"/>
          </a:xfrm>
        </p:spPr>
        <p:txBody>
          <a:bodyPr/>
          <a:lstStyle>
            <a:lvl1pPr>
              <a:defRPr b="0" i="0">
                <a:solidFill>
                  <a:srgbClr val="140011"/>
                </a:solidFill>
                <a:latin typeface="IBM Plex Sans" panose="020B0503050203000203" pitchFamily="34" charset="0"/>
              </a:defRPr>
            </a:lvl1pPr>
            <a:lvl2pPr>
              <a:defRPr b="0" i="0">
                <a:solidFill>
                  <a:srgbClr val="140011"/>
                </a:solidFill>
                <a:latin typeface="IBM Plex Sans" panose="020B0503050203000203" pitchFamily="34" charset="0"/>
              </a:defRPr>
            </a:lvl2pPr>
            <a:lvl3pPr>
              <a:defRPr b="0" i="0">
                <a:solidFill>
                  <a:srgbClr val="140011"/>
                </a:solidFill>
                <a:latin typeface="IBM Plex Sans" panose="020B0503050203000203" pitchFamily="34" charset="0"/>
              </a:defRPr>
            </a:lvl3pPr>
            <a:lvl4pPr>
              <a:defRPr b="0" i="0">
                <a:solidFill>
                  <a:srgbClr val="140011"/>
                </a:solidFill>
                <a:latin typeface="IBM Plex Sans" panose="020B0503050203000203" pitchFamily="34" charset="0"/>
              </a:defRPr>
            </a:lvl4pPr>
            <a:lvl5pPr>
              <a:defRPr b="0" i="0">
                <a:solidFill>
                  <a:srgbClr val="140011"/>
                </a:solidFill>
                <a:latin typeface="IBM Plex Sans" panose="020B0503050203000203" pitchFamily="34" charset="0"/>
              </a:defRPr>
            </a:lvl5p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pic>
        <p:nvPicPr>
          <p:cNvPr id="8" name="Obrázok 7" descr="Obrázok, na ktorom je grafika, písmo, snímka obrazovky, grafický dizajn&#10;&#10;Obsah vygenerovaný pomocou AI môže byť nesprávny.">
            <a:extLst>
              <a:ext uri="{FF2B5EF4-FFF2-40B4-BE49-F238E27FC236}">
                <a16:creationId xmlns:a16="http://schemas.microsoft.com/office/drawing/2014/main" id="{DC9DA63F-12AF-C0CB-F713-174D19076E9A}"/>
              </a:ext>
            </a:extLst>
          </p:cNvPr>
          <p:cNvPicPr>
            <a:picLocks noChangeAspect="1"/>
          </p:cNvPicPr>
          <p:nvPr userDrawn="1"/>
        </p:nvPicPr>
        <p:blipFill>
          <a:blip r:embed="rId2"/>
          <a:stretch>
            <a:fillRect/>
          </a:stretch>
        </p:blipFill>
        <p:spPr>
          <a:xfrm>
            <a:off x="347688" y="6056954"/>
            <a:ext cx="877455" cy="243738"/>
          </a:xfrm>
          <a:prstGeom prst="rect">
            <a:avLst/>
          </a:prstGeom>
        </p:spPr>
      </p:pic>
      <p:sp>
        <p:nvSpPr>
          <p:cNvPr id="10" name="Zástupný objekt pre číslo snímky 5">
            <a:extLst>
              <a:ext uri="{FF2B5EF4-FFF2-40B4-BE49-F238E27FC236}">
                <a16:creationId xmlns:a16="http://schemas.microsoft.com/office/drawing/2014/main" id="{65B8D5C5-9570-948B-3C91-503448D70A40}"/>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pPr/>
              <a:t>‹#›</a:t>
            </a:fld>
            <a:endParaRPr lang="sk-SK" dirty="0"/>
          </a:p>
        </p:txBody>
      </p:sp>
    </p:spTree>
    <p:extLst>
      <p:ext uri="{BB962C8B-B14F-4D97-AF65-F5344CB8AC3E}">
        <p14:creationId xmlns:p14="http://schemas.microsoft.com/office/powerpoint/2010/main" val="1666149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7E854A-9C18-B587-C9E6-8C6E4B963469}"/>
              </a:ext>
            </a:extLst>
          </p:cNvPr>
          <p:cNvSpPr>
            <a:spLocks noGrp="1"/>
          </p:cNvSpPr>
          <p:nvPr>
            <p:ph type="title" hasCustomPrompt="1"/>
          </p:nvPr>
        </p:nvSpPr>
        <p:spPr/>
        <p:txBody>
          <a:bodyPr/>
          <a:lstStyle>
            <a:lvl1pPr>
              <a:defRPr b="1" i="0">
                <a:solidFill>
                  <a:srgbClr val="957FEF"/>
                </a:solidFill>
                <a:latin typeface="IBM Plex Sans" panose="020B0503050203000203" pitchFamily="34" charset="0"/>
              </a:defRPr>
            </a:lvl1pPr>
          </a:lstStyle>
          <a:p>
            <a:r>
              <a:rPr lang="sk-SK" dirty="0"/>
              <a:t>KLIKNUTÍM UPRAVTE ŠTÝL PREDLOHY NADPISU</a:t>
            </a:r>
          </a:p>
        </p:txBody>
      </p:sp>
      <p:pic>
        <p:nvPicPr>
          <p:cNvPr id="6" name="Obrázok 5" descr="Obrázok, na ktorom je grafika, písmo, snímka obrazovky, grafický dizajn&#10;&#10;Obsah vygenerovaný pomocou AI môže byť nesprávny.">
            <a:extLst>
              <a:ext uri="{FF2B5EF4-FFF2-40B4-BE49-F238E27FC236}">
                <a16:creationId xmlns:a16="http://schemas.microsoft.com/office/drawing/2014/main" id="{7D47FE4C-D8F8-BE54-5DE6-A39DD1A6D64D}"/>
              </a:ext>
            </a:extLst>
          </p:cNvPr>
          <p:cNvPicPr>
            <a:picLocks noChangeAspect="1"/>
          </p:cNvPicPr>
          <p:nvPr userDrawn="1"/>
        </p:nvPicPr>
        <p:blipFill>
          <a:blip r:embed="rId2"/>
          <a:stretch>
            <a:fillRect/>
          </a:stretch>
        </p:blipFill>
        <p:spPr>
          <a:xfrm>
            <a:off x="347688" y="6056954"/>
            <a:ext cx="877455" cy="243738"/>
          </a:xfrm>
          <a:prstGeom prst="rect">
            <a:avLst/>
          </a:prstGeom>
        </p:spPr>
      </p:pic>
      <p:sp>
        <p:nvSpPr>
          <p:cNvPr id="8" name="Zástupný objekt pre číslo snímky 5">
            <a:extLst>
              <a:ext uri="{FF2B5EF4-FFF2-40B4-BE49-F238E27FC236}">
                <a16:creationId xmlns:a16="http://schemas.microsoft.com/office/drawing/2014/main" id="{5762781C-71C0-394D-85A5-5590021D2F48}"/>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pPr/>
              <a:t>‹#›</a:t>
            </a:fld>
            <a:endParaRPr lang="sk-SK" dirty="0"/>
          </a:p>
        </p:txBody>
      </p:sp>
    </p:spTree>
    <p:extLst>
      <p:ext uri="{BB962C8B-B14F-4D97-AF65-F5344CB8AC3E}">
        <p14:creationId xmlns:p14="http://schemas.microsoft.com/office/powerpoint/2010/main" val="2004652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pic>
        <p:nvPicPr>
          <p:cNvPr id="5" name="Obrázok 4" descr="Obrázok, na ktorom je grafika, písmo, snímka obrazovky, grafický dizajn&#10;&#10;Obsah vygenerovaný pomocou AI môže byť nesprávny.">
            <a:extLst>
              <a:ext uri="{FF2B5EF4-FFF2-40B4-BE49-F238E27FC236}">
                <a16:creationId xmlns:a16="http://schemas.microsoft.com/office/drawing/2014/main" id="{6E2884A1-A8E1-2A08-886E-F5DB82DE416E}"/>
              </a:ext>
            </a:extLst>
          </p:cNvPr>
          <p:cNvPicPr>
            <a:picLocks noChangeAspect="1"/>
          </p:cNvPicPr>
          <p:nvPr userDrawn="1"/>
        </p:nvPicPr>
        <p:blipFill>
          <a:blip r:embed="rId2"/>
          <a:stretch>
            <a:fillRect/>
          </a:stretch>
        </p:blipFill>
        <p:spPr>
          <a:xfrm>
            <a:off x="347688" y="6056954"/>
            <a:ext cx="877455" cy="243738"/>
          </a:xfrm>
          <a:prstGeom prst="rect">
            <a:avLst/>
          </a:prstGeom>
        </p:spPr>
      </p:pic>
      <p:sp>
        <p:nvSpPr>
          <p:cNvPr id="6" name="Zástupný objekt pre číslo snímky 5">
            <a:extLst>
              <a:ext uri="{FF2B5EF4-FFF2-40B4-BE49-F238E27FC236}">
                <a16:creationId xmlns:a16="http://schemas.microsoft.com/office/drawing/2014/main" id="{9FDC553F-E572-FF2D-2B8B-695B20913BF8}"/>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pPr/>
              <a:t>‹#›</a:t>
            </a:fld>
            <a:endParaRPr lang="sk-SK" dirty="0"/>
          </a:p>
        </p:txBody>
      </p:sp>
    </p:spTree>
    <p:extLst>
      <p:ext uri="{BB962C8B-B14F-4D97-AF65-F5344CB8AC3E}">
        <p14:creationId xmlns:p14="http://schemas.microsoft.com/office/powerpoint/2010/main" val="91340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428315-DE97-483E-B9E1-684EEF6F753E}"/>
              </a:ext>
            </a:extLst>
          </p:cNvPr>
          <p:cNvSpPr>
            <a:spLocks noGrp="1"/>
          </p:cNvSpPr>
          <p:nvPr>
            <p:ph type="title"/>
          </p:nvPr>
        </p:nvSpPr>
        <p:spPr>
          <a:xfrm>
            <a:off x="839788" y="457200"/>
            <a:ext cx="3932237" cy="1600200"/>
          </a:xfrm>
        </p:spPr>
        <p:txBody>
          <a:bodyPr anchor="b"/>
          <a:lstStyle>
            <a:lvl1pPr>
              <a:defRPr sz="3200">
                <a:solidFill>
                  <a:srgbClr val="957FEF"/>
                </a:solidFill>
              </a:defRPr>
            </a:lvl1pPr>
          </a:lstStyle>
          <a:p>
            <a:r>
              <a:rPr lang="sk-SK" dirty="0"/>
              <a:t>Kliknutím upravte štýl predlohy nadpisu</a:t>
            </a:r>
          </a:p>
        </p:txBody>
      </p:sp>
      <p:sp>
        <p:nvSpPr>
          <p:cNvPr id="3" name="Zástupný objekt pre obsah 2">
            <a:extLst>
              <a:ext uri="{FF2B5EF4-FFF2-40B4-BE49-F238E27FC236}">
                <a16:creationId xmlns:a16="http://schemas.microsoft.com/office/drawing/2014/main" id="{E3367CCE-EC89-945C-9D82-E327233CA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FEC88A0D-A429-EE63-09CA-9AC7956BF50F}"/>
              </a:ext>
            </a:extLst>
          </p:cNvPr>
          <p:cNvSpPr>
            <a:spLocks noGrp="1"/>
          </p:cNvSpPr>
          <p:nvPr>
            <p:ph type="body" sz="half" idx="2"/>
          </p:nvPr>
        </p:nvSpPr>
        <p:spPr>
          <a:xfrm>
            <a:off x="839788" y="2057400"/>
            <a:ext cx="3932237" cy="3811588"/>
          </a:xfrm>
        </p:spPr>
        <p:txBody>
          <a:bodyPr/>
          <a:lstStyle>
            <a:lvl1pPr marL="0" indent="0">
              <a:buNone/>
              <a:defRPr sz="1600">
                <a:solidFill>
                  <a:srgbClr val="14001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dirty="0"/>
              <a:t>Kliknite sem a upravte štýly predlohy textu</a:t>
            </a:r>
          </a:p>
        </p:txBody>
      </p:sp>
      <p:pic>
        <p:nvPicPr>
          <p:cNvPr id="8" name="Obrázok 7" descr="Obrázok, na ktorom je grafika, písmo, snímka obrazovky, grafický dizajn&#10;&#10;Obsah vygenerovaný pomocou AI môže byť nesprávny.">
            <a:extLst>
              <a:ext uri="{FF2B5EF4-FFF2-40B4-BE49-F238E27FC236}">
                <a16:creationId xmlns:a16="http://schemas.microsoft.com/office/drawing/2014/main" id="{21BD794E-C10A-67A7-B283-22949482A62D}"/>
              </a:ext>
            </a:extLst>
          </p:cNvPr>
          <p:cNvPicPr>
            <a:picLocks noChangeAspect="1"/>
          </p:cNvPicPr>
          <p:nvPr userDrawn="1"/>
        </p:nvPicPr>
        <p:blipFill>
          <a:blip r:embed="rId2"/>
          <a:stretch>
            <a:fillRect/>
          </a:stretch>
        </p:blipFill>
        <p:spPr>
          <a:xfrm>
            <a:off x="347688" y="6056954"/>
            <a:ext cx="877455" cy="243738"/>
          </a:xfrm>
          <a:prstGeom prst="rect">
            <a:avLst/>
          </a:prstGeom>
        </p:spPr>
      </p:pic>
      <p:sp>
        <p:nvSpPr>
          <p:cNvPr id="9" name="Zástupný objekt pre číslo snímky 5">
            <a:extLst>
              <a:ext uri="{FF2B5EF4-FFF2-40B4-BE49-F238E27FC236}">
                <a16:creationId xmlns:a16="http://schemas.microsoft.com/office/drawing/2014/main" id="{EE0814AA-69D6-51E0-2334-883C2866CCC0}"/>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pPr/>
              <a:t>‹#›</a:t>
            </a:fld>
            <a:endParaRPr lang="sk-SK" dirty="0"/>
          </a:p>
        </p:txBody>
      </p:sp>
    </p:spTree>
    <p:extLst>
      <p:ext uri="{BB962C8B-B14F-4D97-AF65-F5344CB8AC3E}">
        <p14:creationId xmlns:p14="http://schemas.microsoft.com/office/powerpoint/2010/main" val="244462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0" i="1">
                <a:solidFill>
                  <a:schemeClr val="bg1"/>
                </a:solidFill>
                <a:latin typeface="IBM Plex Sans" panose="020B0503050203000203" pitchFamily="34" charset="0"/>
              </a:defRPr>
            </a:lvl1pPr>
          </a:lstStyle>
          <a:p>
            <a:r>
              <a:rPr lang="sk-SK" dirty="0"/>
              <a:t>KLIKNUTÍM UPRAVTE ŠTÝL PREDLOHY 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674F053B-FE64-577A-CCC8-B61E4EE4765B}"/>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286985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1A6F3BDD-7FD7-85D2-FBF1-5476DA694947}"/>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387770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49849F83-AB6E-2CE1-8134-B3445311930F}"/>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1805801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D75A977A-F5AC-F5DA-F953-588FB6C6AABD}"/>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5589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F34199DB-E313-846D-3465-66999B0A06B1}"/>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1550155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E83368E4-9D0F-D0CA-24DA-BB8AA94F2497}"/>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50246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8_Úvodná sním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28EC12-BE42-8D14-2B8C-96EF297F16EA}"/>
              </a:ext>
            </a:extLst>
          </p:cNvPr>
          <p:cNvSpPr>
            <a:spLocks noGrp="1"/>
          </p:cNvSpPr>
          <p:nvPr>
            <p:ph type="ctrTitle" hasCustomPrompt="1"/>
          </p:nvPr>
        </p:nvSpPr>
        <p:spPr>
          <a:xfrm>
            <a:off x="1050897" y="1368873"/>
            <a:ext cx="10090206" cy="3486582"/>
          </a:xfrm>
        </p:spPr>
        <p:txBody>
          <a:bodyPr anchor="b">
            <a:normAutofit/>
          </a:bodyPr>
          <a:lstStyle>
            <a:lvl1pPr algn="l">
              <a:defRPr sz="7200" b="1" i="0">
                <a:solidFill>
                  <a:schemeClr val="bg1"/>
                </a:solidFill>
                <a:latin typeface="IBM Plex Sans" panose="020B0503050203000203" pitchFamily="34" charset="0"/>
              </a:defRPr>
            </a:lvl1pPr>
          </a:lstStyle>
          <a:p>
            <a:r>
              <a:rPr lang="sk-SK" dirty="0"/>
              <a:t>KLIKNUTÍM UPRAVTE ŠTÝL PREDLOHY NADPISU</a:t>
            </a:r>
          </a:p>
        </p:txBody>
      </p:sp>
      <p:sp>
        <p:nvSpPr>
          <p:cNvPr id="3" name="Podnadpis 2">
            <a:extLst>
              <a:ext uri="{FF2B5EF4-FFF2-40B4-BE49-F238E27FC236}">
                <a16:creationId xmlns:a16="http://schemas.microsoft.com/office/drawing/2014/main" id="{63D91C8B-C0F2-55EE-34A5-F71C69F8F8A3}"/>
              </a:ext>
            </a:extLst>
          </p:cNvPr>
          <p:cNvSpPr>
            <a:spLocks noGrp="1"/>
          </p:cNvSpPr>
          <p:nvPr>
            <p:ph type="subTitle" idx="1"/>
          </p:nvPr>
        </p:nvSpPr>
        <p:spPr>
          <a:xfrm>
            <a:off x="1050897" y="5101964"/>
            <a:ext cx="9144000" cy="4918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Kliknutím upravte štýl predlohy podnadpisu</a:t>
            </a:r>
          </a:p>
        </p:txBody>
      </p:sp>
      <p:pic>
        <p:nvPicPr>
          <p:cNvPr id="10" name="Obrázok 9" descr="Obrázok, na ktorom je grafika, písmo, snímka obrazovky, grafický dizajn&#10;&#10;Obsah vygenerovaný pomocou AI môže byť nesprávny.">
            <a:extLst>
              <a:ext uri="{FF2B5EF4-FFF2-40B4-BE49-F238E27FC236}">
                <a16:creationId xmlns:a16="http://schemas.microsoft.com/office/drawing/2014/main" id="{700D30AF-7B18-17D1-F378-96408C870163}"/>
              </a:ext>
            </a:extLst>
          </p:cNvPr>
          <p:cNvPicPr>
            <a:picLocks noChangeAspect="1"/>
          </p:cNvPicPr>
          <p:nvPr userDrawn="1"/>
        </p:nvPicPr>
        <p:blipFill>
          <a:blip r:embed="rId3"/>
          <a:stretch>
            <a:fillRect/>
          </a:stretch>
        </p:blipFill>
        <p:spPr>
          <a:xfrm>
            <a:off x="347688" y="6056954"/>
            <a:ext cx="877455" cy="243738"/>
          </a:xfrm>
          <a:prstGeom prst="rect">
            <a:avLst/>
          </a:prstGeom>
        </p:spPr>
      </p:pic>
      <p:pic>
        <p:nvPicPr>
          <p:cNvPr id="14" name="Obrázok 13" descr="Obrázok, na ktorom je písmo, logo, grafika, symbol&#10;&#10;Obsah vygenerovaný pomocou AI môže byť nesprávny.">
            <a:extLst>
              <a:ext uri="{FF2B5EF4-FFF2-40B4-BE49-F238E27FC236}">
                <a16:creationId xmlns:a16="http://schemas.microsoft.com/office/drawing/2014/main" id="{A992B55A-3A16-D576-307B-C1213CE09C1F}"/>
              </a:ext>
            </a:extLst>
          </p:cNvPr>
          <p:cNvPicPr>
            <a:picLocks noChangeAspect="1"/>
          </p:cNvPicPr>
          <p:nvPr userDrawn="1"/>
        </p:nvPicPr>
        <p:blipFill>
          <a:blip r:embed="rId4"/>
          <a:stretch>
            <a:fillRect/>
          </a:stretch>
        </p:blipFill>
        <p:spPr>
          <a:xfrm>
            <a:off x="347688" y="6056954"/>
            <a:ext cx="877455" cy="243738"/>
          </a:xfrm>
          <a:prstGeom prst="rect">
            <a:avLst/>
          </a:prstGeom>
        </p:spPr>
      </p:pic>
      <p:sp>
        <p:nvSpPr>
          <p:cNvPr id="4" name="Zástupný objekt pre číslo snímky 5">
            <a:extLst>
              <a:ext uri="{FF2B5EF4-FFF2-40B4-BE49-F238E27FC236}">
                <a16:creationId xmlns:a16="http://schemas.microsoft.com/office/drawing/2014/main" id="{C15E8EE0-F74C-C5EF-E948-9327F1D39BF8}"/>
              </a:ext>
            </a:extLst>
          </p:cNvPr>
          <p:cNvSpPr txBox="1">
            <a:spLocks/>
          </p:cNvSpPr>
          <p:nvPr userDrawn="1"/>
        </p:nvSpPr>
        <p:spPr>
          <a:xfrm>
            <a:off x="9101112" y="6086819"/>
            <a:ext cx="2743200" cy="243738"/>
          </a:xfrm>
          <a:prstGeom prst="rect">
            <a:avLst/>
          </a:prstGeom>
        </p:spPr>
        <p:txBody>
          <a:bodyPr vert="horz" lIns="91440" tIns="45720" rIns="91440" bIns="45720" rtlCol="0" anchor="ctr"/>
          <a:lstStyle>
            <a:defPPr>
              <a:defRPr lang="sk-SK"/>
            </a:defPPr>
            <a:lvl1pPr marL="0" algn="r" defTabSz="914400" rtl="0" eaLnBrk="1" latinLnBrk="0" hangingPunct="1">
              <a:defRPr sz="1200" b="0" i="1" kern="1200">
                <a:solidFill>
                  <a:srgbClr val="14001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5A3C7E-4107-964B-B70D-D6EFA69661F1}" type="slidenum">
              <a:rPr lang="sk-SK" smtClean="0">
                <a:solidFill>
                  <a:schemeClr val="bg1"/>
                </a:solidFill>
              </a:rPr>
              <a:pPr/>
              <a:t>‹#›</a:t>
            </a:fld>
            <a:endParaRPr lang="sk-SK" dirty="0">
              <a:solidFill>
                <a:schemeClr val="bg1"/>
              </a:solidFill>
            </a:endParaRPr>
          </a:p>
        </p:txBody>
      </p:sp>
    </p:spTree>
    <p:extLst>
      <p:ext uri="{BB962C8B-B14F-4D97-AF65-F5344CB8AC3E}">
        <p14:creationId xmlns:p14="http://schemas.microsoft.com/office/powerpoint/2010/main" val="240022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226C42C1-40F3-A950-DD2C-D597986DA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dirty="0"/>
              <a:t>KLIKNUTÍM UPRAVTE ŠTÝL PREDLOHY NADPISU</a:t>
            </a:r>
          </a:p>
        </p:txBody>
      </p:sp>
      <p:sp>
        <p:nvSpPr>
          <p:cNvPr id="3" name="Zástupný text 2">
            <a:extLst>
              <a:ext uri="{FF2B5EF4-FFF2-40B4-BE49-F238E27FC236}">
                <a16:creationId xmlns:a16="http://schemas.microsoft.com/office/drawing/2014/main" id="{FCF6A771-0ED9-C4D6-BC83-ED416303CD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sp>
        <p:nvSpPr>
          <p:cNvPr id="7" name="Zástupný objekt pre číslo snímky 5">
            <a:extLst>
              <a:ext uri="{FF2B5EF4-FFF2-40B4-BE49-F238E27FC236}">
                <a16:creationId xmlns:a16="http://schemas.microsoft.com/office/drawing/2014/main" id="{6FF98069-78A5-A4E5-6123-40F3E59669B0}"/>
              </a:ext>
            </a:extLst>
          </p:cNvPr>
          <p:cNvSpPr>
            <a:spLocks noGrp="1"/>
          </p:cNvSpPr>
          <p:nvPr>
            <p:ph type="sldNum" sz="quarter" idx="4"/>
          </p:nvPr>
        </p:nvSpPr>
        <p:spPr>
          <a:xfrm>
            <a:off x="9101112" y="6086819"/>
            <a:ext cx="2743200" cy="243738"/>
          </a:xfrm>
          <a:prstGeom prst="rect">
            <a:avLst/>
          </a:prstGeom>
        </p:spPr>
        <p:txBody>
          <a:bodyPr/>
          <a:lstStyle>
            <a:lvl1pPr>
              <a:defRPr b="0" i="1">
                <a:solidFill>
                  <a:schemeClr val="bg1"/>
                </a:solidFill>
                <a:latin typeface="IBM Plex Sans" panose="020B0503050203000203" pitchFamily="34" charset="0"/>
              </a:defRPr>
            </a:lvl1pPr>
          </a:lstStyle>
          <a:p>
            <a:fld id="{FB5A3C7E-4107-964B-B70D-D6EFA69661F1}" type="slidenum">
              <a:rPr lang="sk-SK" smtClean="0"/>
              <a:pPr/>
              <a:t>‹#›</a:t>
            </a:fld>
            <a:endParaRPr lang="sk-SK" dirty="0"/>
          </a:p>
        </p:txBody>
      </p:sp>
      <p:pic>
        <p:nvPicPr>
          <p:cNvPr id="8" name="Obrázok 7" descr="Obrázok, na ktorom je písmo, logo, grafika, symbol&#10;&#10;Obsah vygenerovaný pomocou AI môže byť nesprávny.">
            <a:extLst>
              <a:ext uri="{FF2B5EF4-FFF2-40B4-BE49-F238E27FC236}">
                <a16:creationId xmlns:a16="http://schemas.microsoft.com/office/drawing/2014/main" id="{7EB710DB-20E4-29A8-7A4D-B110DBA16E2D}"/>
              </a:ext>
            </a:extLst>
          </p:cNvPr>
          <p:cNvPicPr>
            <a:picLocks noChangeAspect="1"/>
          </p:cNvPicPr>
          <p:nvPr userDrawn="1"/>
        </p:nvPicPr>
        <p:blipFill>
          <a:blip r:embed="rId25"/>
          <a:stretch>
            <a:fillRect/>
          </a:stretch>
        </p:blipFill>
        <p:spPr>
          <a:xfrm>
            <a:off x="347688" y="6056954"/>
            <a:ext cx="877455" cy="243738"/>
          </a:xfrm>
          <a:prstGeom prst="rect">
            <a:avLst/>
          </a:prstGeom>
        </p:spPr>
      </p:pic>
    </p:spTree>
    <p:extLst>
      <p:ext uri="{BB962C8B-B14F-4D97-AF65-F5344CB8AC3E}">
        <p14:creationId xmlns:p14="http://schemas.microsoft.com/office/powerpoint/2010/main" val="2707066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1"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50" r:id="rId19"/>
    <p:sldLayoutId id="2147483652" r:id="rId20"/>
    <p:sldLayoutId id="2147483654" r:id="rId21"/>
    <p:sldLayoutId id="2147483655" r:id="rId22"/>
    <p:sldLayoutId id="2147483656" r:id="rId23"/>
  </p:sldLayoutIdLst>
  <p:txStyles>
    <p:titleStyle>
      <a:lvl1pPr algn="l" defTabSz="914400" rtl="0" eaLnBrk="1" latinLnBrk="0" hangingPunct="1">
        <a:lnSpc>
          <a:spcPct val="90000"/>
        </a:lnSpc>
        <a:spcBef>
          <a:spcPct val="0"/>
        </a:spcBef>
        <a:buNone/>
        <a:defRPr sz="4400" b="1" i="0" kern="1200">
          <a:solidFill>
            <a:schemeClr val="bg1"/>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01A4FD-7177-D057-D3A6-F4B4B8C89EC4}"/>
              </a:ext>
            </a:extLst>
          </p:cNvPr>
          <p:cNvSpPr>
            <a:spLocks noGrp="1"/>
          </p:cNvSpPr>
          <p:nvPr>
            <p:ph type="ctrTitle"/>
          </p:nvPr>
        </p:nvSpPr>
        <p:spPr/>
        <p:txBody>
          <a:bodyPr>
            <a:noAutofit/>
          </a:bodyPr>
          <a:lstStyle/>
          <a:p>
            <a:r>
              <a:rPr lang="sk-SK" sz="5400" dirty="0"/>
              <a:t>KREATIVITA A KREATÍVNE VYUČOVANIE MARKETINGOVEJ KOMUNIKÁCIE</a:t>
            </a:r>
          </a:p>
        </p:txBody>
      </p:sp>
      <p:pic>
        <p:nvPicPr>
          <p:cNvPr id="5" name="Obrázok 4">
            <a:extLst>
              <a:ext uri="{FF2B5EF4-FFF2-40B4-BE49-F238E27FC236}">
                <a16:creationId xmlns:a16="http://schemas.microsoft.com/office/drawing/2014/main" id="{83F805F3-E296-CA44-97CD-DC186FE85EEE}"/>
              </a:ext>
            </a:extLst>
          </p:cNvPr>
          <p:cNvPicPr>
            <a:picLocks noChangeAspect="1"/>
          </p:cNvPicPr>
          <p:nvPr/>
        </p:nvPicPr>
        <p:blipFill>
          <a:blip r:embed="rId3"/>
          <a:stretch>
            <a:fillRect/>
          </a:stretch>
        </p:blipFill>
        <p:spPr>
          <a:xfrm>
            <a:off x="338238" y="5486828"/>
            <a:ext cx="1658865" cy="341355"/>
          </a:xfrm>
          <a:prstGeom prst="rect">
            <a:avLst/>
          </a:prstGeom>
        </p:spPr>
      </p:pic>
      <p:pic>
        <p:nvPicPr>
          <p:cNvPr id="9" name="Obrázok 8">
            <a:extLst>
              <a:ext uri="{FF2B5EF4-FFF2-40B4-BE49-F238E27FC236}">
                <a16:creationId xmlns:a16="http://schemas.microsoft.com/office/drawing/2014/main" id="{D1BE2C81-4F6A-BD4A-B099-849D0543ECED}"/>
              </a:ext>
            </a:extLst>
          </p:cNvPr>
          <p:cNvPicPr>
            <a:picLocks noChangeAspect="1"/>
          </p:cNvPicPr>
          <p:nvPr/>
        </p:nvPicPr>
        <p:blipFill>
          <a:blip r:embed="rId4"/>
          <a:stretch>
            <a:fillRect/>
          </a:stretch>
        </p:blipFill>
        <p:spPr>
          <a:xfrm>
            <a:off x="8740516" y="5021444"/>
            <a:ext cx="1365483" cy="312285"/>
          </a:xfrm>
          <a:prstGeom prst="rect">
            <a:avLst/>
          </a:prstGeom>
        </p:spPr>
      </p:pic>
      <p:pic>
        <p:nvPicPr>
          <p:cNvPr id="10" name="Obrázok 9">
            <a:extLst>
              <a:ext uri="{FF2B5EF4-FFF2-40B4-BE49-F238E27FC236}">
                <a16:creationId xmlns:a16="http://schemas.microsoft.com/office/drawing/2014/main" id="{4230285B-E952-2D42-88AC-97B28753B167}"/>
              </a:ext>
            </a:extLst>
          </p:cNvPr>
          <p:cNvPicPr>
            <a:picLocks noChangeAspect="1"/>
          </p:cNvPicPr>
          <p:nvPr/>
        </p:nvPicPr>
        <p:blipFill>
          <a:blip r:embed="rId5"/>
          <a:stretch>
            <a:fillRect/>
          </a:stretch>
        </p:blipFill>
        <p:spPr>
          <a:xfrm>
            <a:off x="8740516" y="5666328"/>
            <a:ext cx="3129182" cy="323709"/>
          </a:xfrm>
          <a:prstGeom prst="rect">
            <a:avLst/>
          </a:prstGeom>
        </p:spPr>
      </p:pic>
      <p:pic>
        <p:nvPicPr>
          <p:cNvPr id="11" name="Obrázok 10">
            <a:extLst>
              <a:ext uri="{FF2B5EF4-FFF2-40B4-BE49-F238E27FC236}">
                <a16:creationId xmlns:a16="http://schemas.microsoft.com/office/drawing/2014/main" id="{7378A526-8D35-AB42-B9CA-1A9389A0898F}"/>
              </a:ext>
            </a:extLst>
          </p:cNvPr>
          <p:cNvPicPr>
            <a:picLocks noChangeAspect="1"/>
          </p:cNvPicPr>
          <p:nvPr/>
        </p:nvPicPr>
        <p:blipFill>
          <a:blip r:embed="rId6"/>
          <a:stretch>
            <a:fillRect/>
          </a:stretch>
        </p:blipFill>
        <p:spPr>
          <a:xfrm>
            <a:off x="10546600" y="5021444"/>
            <a:ext cx="1323098" cy="381310"/>
          </a:xfrm>
          <a:prstGeom prst="rect">
            <a:avLst/>
          </a:prstGeom>
        </p:spPr>
      </p:pic>
    </p:spTree>
    <p:extLst>
      <p:ext uri="{BB962C8B-B14F-4D97-AF65-F5344CB8AC3E}">
        <p14:creationId xmlns:p14="http://schemas.microsoft.com/office/powerpoint/2010/main" val="3196203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lstStyle/>
          <a:p>
            <a:r>
              <a:rPr lang="sk-SK" dirty="0"/>
              <a:t>KROK 2: OTOČTE PROBLÉM NARUBY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lstStyle/>
          <a:p>
            <a:pPr marL="0" indent="0" algn="just">
              <a:buNone/>
            </a:pPr>
            <a:r>
              <a:rPr lang="sk-SK" dirty="0"/>
              <a:t>V tomto kroku formulujte opačnú otázku, napríklad: „Ako by sme mohli čo najviac znížiť zapojenie na </a:t>
            </a:r>
            <a:r>
              <a:rPr lang="sk-SK" dirty="0" err="1"/>
              <a:t>Instagrame</a:t>
            </a:r>
            <a:r>
              <a:rPr lang="sk-SK" dirty="0"/>
              <a:t>?“ Alebo „Čo by sme mohli robiť, aby naši </a:t>
            </a:r>
            <a:r>
              <a:rPr lang="sk-SK" dirty="0" err="1"/>
              <a:t>sledovatelia</a:t>
            </a:r>
            <a:r>
              <a:rPr lang="sk-SK" dirty="0"/>
              <a:t> prestali s nami </a:t>
            </a:r>
            <a:r>
              <a:rPr lang="sk-SK" dirty="0" err="1"/>
              <a:t>interagovať</a:t>
            </a:r>
            <a:r>
              <a:rPr lang="sk-SK" dirty="0"/>
              <a:t>?“ </a:t>
            </a:r>
            <a:endParaRPr lang="sk-SK" i="1" dirty="0"/>
          </a:p>
        </p:txBody>
      </p:sp>
      <p:pic>
        <p:nvPicPr>
          <p:cNvPr id="5" name="Obrázok 4">
            <a:extLst>
              <a:ext uri="{FF2B5EF4-FFF2-40B4-BE49-F238E27FC236}">
                <a16:creationId xmlns:a16="http://schemas.microsoft.com/office/drawing/2014/main" id="{51708447-A610-714D-AD82-7DA0821B4058}"/>
              </a:ext>
            </a:extLst>
          </p:cNvPr>
          <p:cNvPicPr>
            <a:picLocks noChangeAspect="1"/>
          </p:cNvPicPr>
          <p:nvPr/>
        </p:nvPicPr>
        <p:blipFill>
          <a:blip r:embed="rId3"/>
          <a:stretch>
            <a:fillRect/>
          </a:stretch>
        </p:blipFill>
        <p:spPr>
          <a:xfrm flipV="1">
            <a:off x="7758063" y="5692591"/>
            <a:ext cx="5676068" cy="339973"/>
          </a:xfrm>
          <a:prstGeom prst="rect">
            <a:avLst/>
          </a:prstGeom>
        </p:spPr>
      </p:pic>
    </p:spTree>
    <p:extLst>
      <p:ext uri="{BB962C8B-B14F-4D97-AF65-F5344CB8AC3E}">
        <p14:creationId xmlns:p14="http://schemas.microsoft.com/office/powerpoint/2010/main" val="3986668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lstStyle/>
          <a:p>
            <a:r>
              <a:rPr lang="sk-SK" dirty="0"/>
              <a:t>KROK 3: GENERUJTE OPAČNÉ NÁPADY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lstStyle/>
          <a:p>
            <a:pPr marL="0" indent="0" algn="just">
              <a:buNone/>
            </a:pPr>
            <a:r>
              <a:rPr lang="sk-SK" dirty="0"/>
              <a:t>Zaznamenajte všetky nápady, ktoré by mohli viesť k opačnému výsledku. Napríklad: „Zverejňovať obsah, ktorý nemá žiadnu hodnotu“, „Nereagovať na komentáre“, „Publikovať nepravdivé informácie“. </a:t>
            </a:r>
            <a:endParaRPr lang="sk-SK" i="1" dirty="0"/>
          </a:p>
        </p:txBody>
      </p:sp>
      <p:pic>
        <p:nvPicPr>
          <p:cNvPr id="5" name="Obrázok 4">
            <a:extLst>
              <a:ext uri="{FF2B5EF4-FFF2-40B4-BE49-F238E27FC236}">
                <a16:creationId xmlns:a16="http://schemas.microsoft.com/office/drawing/2014/main" id="{51708447-A610-714D-AD82-7DA0821B4058}"/>
              </a:ext>
            </a:extLst>
          </p:cNvPr>
          <p:cNvPicPr>
            <a:picLocks noChangeAspect="1"/>
          </p:cNvPicPr>
          <p:nvPr/>
        </p:nvPicPr>
        <p:blipFill>
          <a:blip r:embed="rId3"/>
          <a:stretch>
            <a:fillRect/>
          </a:stretch>
        </p:blipFill>
        <p:spPr>
          <a:xfrm flipV="1">
            <a:off x="9154377" y="1334485"/>
            <a:ext cx="5676068" cy="339973"/>
          </a:xfrm>
          <a:prstGeom prst="rect">
            <a:avLst/>
          </a:prstGeom>
        </p:spPr>
      </p:pic>
    </p:spTree>
    <p:extLst>
      <p:ext uri="{BB962C8B-B14F-4D97-AF65-F5344CB8AC3E}">
        <p14:creationId xmlns:p14="http://schemas.microsoft.com/office/powerpoint/2010/main" val="369944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lstStyle/>
          <a:p>
            <a:r>
              <a:rPr lang="sk-SK" dirty="0"/>
              <a:t>KROK 4: PREMEŇTE NEGATÍVNE NÁPADY NA POZITÍVNE RIEŠENIA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Pozrite sa na opačné nápady a hľadajte spôsoby, ako ich „prevrátiť“ na pozitívne riešenia. Ak napríklad nereagovanie na komentáre spôsobí pokles záujmu, premeňte to na riešenie „Rýchlo reagovať na každý komentár a byť aktívny v komunikácii“. </a:t>
            </a:r>
            <a:endParaRPr lang="sk-SK" i="1" dirty="0"/>
          </a:p>
        </p:txBody>
      </p:sp>
      <p:pic>
        <p:nvPicPr>
          <p:cNvPr id="5" name="Obrázok 4">
            <a:extLst>
              <a:ext uri="{FF2B5EF4-FFF2-40B4-BE49-F238E27FC236}">
                <a16:creationId xmlns:a16="http://schemas.microsoft.com/office/drawing/2014/main" id="{51708447-A610-714D-AD82-7DA0821B4058}"/>
              </a:ext>
            </a:extLst>
          </p:cNvPr>
          <p:cNvPicPr>
            <a:picLocks noChangeAspect="1"/>
          </p:cNvPicPr>
          <p:nvPr/>
        </p:nvPicPr>
        <p:blipFill>
          <a:blip r:embed="rId3"/>
          <a:stretch>
            <a:fillRect/>
          </a:stretch>
        </p:blipFill>
        <p:spPr>
          <a:xfrm flipV="1">
            <a:off x="9353966" y="5507240"/>
            <a:ext cx="5676068" cy="339973"/>
          </a:xfrm>
          <a:prstGeom prst="rect">
            <a:avLst/>
          </a:prstGeom>
        </p:spPr>
      </p:pic>
    </p:spTree>
    <p:extLst>
      <p:ext uri="{BB962C8B-B14F-4D97-AF65-F5344CB8AC3E}">
        <p14:creationId xmlns:p14="http://schemas.microsoft.com/office/powerpoint/2010/main" val="1251087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lstStyle/>
          <a:p>
            <a:r>
              <a:rPr lang="sk-SK" dirty="0"/>
              <a:t>KROK 5: VYHODNOŤTE A APLIKUJTE NÁPADY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Z opačných riešení, ktoré ste vytvorili, vyberte tie, ktoré sú najužitočnejšie a najrelevantnejšie pre váš cieľ. Uistite sa, že nové nápady prešli analýzou uskutočniteľnosti a prínosov. </a:t>
            </a:r>
            <a:endParaRPr lang="sk-SK" i="1" dirty="0"/>
          </a:p>
        </p:txBody>
      </p:sp>
      <p:pic>
        <p:nvPicPr>
          <p:cNvPr id="5" name="Obrázok 4">
            <a:extLst>
              <a:ext uri="{FF2B5EF4-FFF2-40B4-BE49-F238E27FC236}">
                <a16:creationId xmlns:a16="http://schemas.microsoft.com/office/drawing/2014/main" id="{51708447-A610-714D-AD82-7DA0821B4058}"/>
              </a:ext>
            </a:extLst>
          </p:cNvPr>
          <p:cNvPicPr>
            <a:picLocks noChangeAspect="1"/>
          </p:cNvPicPr>
          <p:nvPr/>
        </p:nvPicPr>
        <p:blipFill>
          <a:blip r:embed="rId3"/>
          <a:stretch>
            <a:fillRect/>
          </a:stretch>
        </p:blipFill>
        <p:spPr>
          <a:xfrm flipV="1">
            <a:off x="9353966" y="5507240"/>
            <a:ext cx="5676068" cy="339973"/>
          </a:xfrm>
          <a:prstGeom prst="rect">
            <a:avLst/>
          </a:prstGeom>
        </p:spPr>
      </p:pic>
    </p:spTree>
    <p:extLst>
      <p:ext uri="{BB962C8B-B14F-4D97-AF65-F5344CB8AC3E}">
        <p14:creationId xmlns:p14="http://schemas.microsoft.com/office/powerpoint/2010/main" val="2022300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lstStyle/>
          <a:p>
            <a:r>
              <a:rPr lang="sk-SK" dirty="0"/>
              <a:t>3. NÁSTROJE </a:t>
            </a:r>
            <a:br>
              <a:rPr lang="sk-SK" dirty="0"/>
            </a:br>
            <a:r>
              <a:rPr lang="sk-SK" dirty="0"/>
              <a:t>A MATERIÁLY </a:t>
            </a:r>
          </a:p>
        </p:txBody>
      </p:sp>
    </p:spTree>
    <p:extLst>
      <p:ext uri="{BB962C8B-B14F-4D97-AF65-F5344CB8AC3E}">
        <p14:creationId xmlns:p14="http://schemas.microsoft.com/office/powerpoint/2010/main" val="339949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Zoznam potrebných nástrojov</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lstStyle/>
          <a:p>
            <a:pPr marL="0" indent="0" algn="just">
              <a:buNone/>
            </a:pPr>
            <a:r>
              <a:rPr lang="sk-SK" dirty="0"/>
              <a:t>• Pero a papier alebo digitálny poznámkový blok. </a:t>
            </a:r>
          </a:p>
          <a:p>
            <a:pPr marL="0" indent="0" algn="just">
              <a:buNone/>
            </a:pPr>
            <a:r>
              <a:rPr lang="sk-SK" dirty="0"/>
              <a:t>• Myšlienkové mapy alebo </a:t>
            </a:r>
            <a:r>
              <a:rPr lang="sk-SK" dirty="0" err="1"/>
              <a:t>brainstormingové</a:t>
            </a:r>
            <a:r>
              <a:rPr lang="sk-SK" dirty="0"/>
              <a:t> nástroje (pozrite časť Brainstorming a Myšlienková mapa). </a:t>
            </a:r>
          </a:p>
          <a:p>
            <a:pPr marL="0" indent="0" algn="just">
              <a:buNone/>
            </a:pPr>
            <a:r>
              <a:rPr lang="sk-SK" dirty="0"/>
              <a:t>• Špeciálny priestor na tímovú prácu (ak je technika používaná v tíme). </a:t>
            </a:r>
          </a:p>
        </p:txBody>
      </p:sp>
      <p:pic>
        <p:nvPicPr>
          <p:cNvPr id="4" name="Obrázok 3">
            <a:extLst>
              <a:ext uri="{FF2B5EF4-FFF2-40B4-BE49-F238E27FC236}">
                <a16:creationId xmlns:a16="http://schemas.microsoft.com/office/drawing/2014/main" id="{DA597D87-3E13-9D40-B391-8AF6831D9C3B}"/>
              </a:ext>
            </a:extLst>
          </p:cNvPr>
          <p:cNvPicPr>
            <a:picLocks noChangeAspect="1"/>
          </p:cNvPicPr>
          <p:nvPr/>
        </p:nvPicPr>
        <p:blipFill>
          <a:blip r:embed="rId3"/>
          <a:stretch>
            <a:fillRect/>
          </a:stretch>
        </p:blipFill>
        <p:spPr>
          <a:xfrm>
            <a:off x="9448800" y="-235744"/>
            <a:ext cx="3810000" cy="2527300"/>
          </a:xfrm>
          <a:prstGeom prst="rect">
            <a:avLst/>
          </a:prstGeom>
        </p:spPr>
      </p:pic>
    </p:spTree>
    <p:extLst>
      <p:ext uri="{BB962C8B-B14F-4D97-AF65-F5344CB8AC3E}">
        <p14:creationId xmlns:p14="http://schemas.microsoft.com/office/powerpoint/2010/main" val="3495444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lstStyle/>
          <a:p>
            <a:r>
              <a:rPr lang="sk-SK" dirty="0"/>
              <a:t>4. TIPY A TRIKY</a:t>
            </a:r>
          </a:p>
        </p:txBody>
      </p:sp>
    </p:spTree>
    <p:extLst>
      <p:ext uri="{BB962C8B-B14F-4D97-AF65-F5344CB8AC3E}">
        <p14:creationId xmlns:p14="http://schemas.microsoft.com/office/powerpoint/2010/main" val="1972549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lstStyle/>
          <a:p>
            <a:r>
              <a:rPr lang="sk-SK" dirty="0"/>
              <a:t>Odporúčania</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 </a:t>
            </a:r>
            <a:r>
              <a:rPr lang="sk-SK" dirty="0">
                <a:solidFill>
                  <a:srgbClr val="F17C55"/>
                </a:solidFill>
              </a:rPr>
              <a:t>Povoľte voľný tok nápadom</a:t>
            </a:r>
            <a:r>
              <a:rPr lang="sk-SK" dirty="0"/>
              <a:t>, aj keď sa môžu zdať absurdné – často práve také nápady vedú k originálnym riešeniam. </a:t>
            </a:r>
          </a:p>
          <a:p>
            <a:pPr marL="0" indent="0" algn="just">
              <a:buNone/>
            </a:pPr>
            <a:r>
              <a:rPr lang="sk-SK" dirty="0"/>
              <a:t>• </a:t>
            </a:r>
            <a:r>
              <a:rPr lang="sk-SK" dirty="0">
                <a:solidFill>
                  <a:srgbClr val="F17C55"/>
                </a:solidFill>
              </a:rPr>
              <a:t>Používajte túto techniku s tímom</a:t>
            </a:r>
            <a:r>
              <a:rPr lang="sk-SK" dirty="0"/>
              <a:t>, pretože viaceré perspektívy môžu viesť k oveľa kreatívnejším nápadom. </a:t>
            </a:r>
            <a:endParaRPr lang="sk-SK" i="1" dirty="0"/>
          </a:p>
        </p:txBody>
      </p:sp>
      <p:pic>
        <p:nvPicPr>
          <p:cNvPr id="5" name="Obrázok 4">
            <a:extLst>
              <a:ext uri="{FF2B5EF4-FFF2-40B4-BE49-F238E27FC236}">
                <a16:creationId xmlns:a16="http://schemas.microsoft.com/office/drawing/2014/main" id="{51708447-A610-714D-AD82-7DA0821B4058}"/>
              </a:ext>
            </a:extLst>
          </p:cNvPr>
          <p:cNvPicPr>
            <a:picLocks noChangeAspect="1"/>
          </p:cNvPicPr>
          <p:nvPr/>
        </p:nvPicPr>
        <p:blipFill>
          <a:blip r:embed="rId3"/>
          <a:stretch>
            <a:fillRect/>
          </a:stretch>
        </p:blipFill>
        <p:spPr>
          <a:xfrm flipV="1">
            <a:off x="6901671" y="1248197"/>
            <a:ext cx="5676068" cy="339973"/>
          </a:xfrm>
          <a:prstGeom prst="rect">
            <a:avLst/>
          </a:prstGeom>
        </p:spPr>
      </p:pic>
    </p:spTree>
    <p:extLst>
      <p:ext uri="{BB962C8B-B14F-4D97-AF65-F5344CB8AC3E}">
        <p14:creationId xmlns:p14="http://schemas.microsoft.com/office/powerpoint/2010/main" val="394333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lstStyle/>
          <a:p>
            <a:r>
              <a:rPr lang="sk-SK" dirty="0"/>
              <a:t>Časté chyby</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 </a:t>
            </a:r>
            <a:r>
              <a:rPr lang="sk-SK" dirty="0">
                <a:solidFill>
                  <a:srgbClr val="F17C55"/>
                </a:solidFill>
              </a:rPr>
              <a:t>Neskúmanie nápadov do hĺbky </a:t>
            </a:r>
            <a:r>
              <a:rPr lang="sk-SK" dirty="0"/>
              <a:t>– často je potrebné rozvinúť opačné nápady, aby sa odkryli relevantné riešenia.</a:t>
            </a:r>
          </a:p>
          <a:p>
            <a:pPr marL="0" indent="0" algn="just">
              <a:buNone/>
            </a:pPr>
            <a:r>
              <a:rPr lang="sk-SK" dirty="0"/>
              <a:t>• </a:t>
            </a:r>
            <a:r>
              <a:rPr lang="sk-SK" dirty="0">
                <a:solidFill>
                  <a:srgbClr val="F17C55"/>
                </a:solidFill>
              </a:rPr>
              <a:t>Zostávanie v „negatívnom režime“</a:t>
            </a:r>
            <a:r>
              <a:rPr lang="sk-SK" dirty="0"/>
              <a:t> – nezabudnite opačné nápady obrátiť do pozitívnej formy a </a:t>
            </a:r>
            <a:r>
              <a:rPr lang="sk-SK" dirty="0" err="1"/>
              <a:t>implementovateľných</a:t>
            </a:r>
            <a:r>
              <a:rPr lang="sk-SK" dirty="0"/>
              <a:t> krokov. </a:t>
            </a:r>
            <a:endParaRPr lang="sk-SK" i="1" dirty="0"/>
          </a:p>
        </p:txBody>
      </p:sp>
      <p:pic>
        <p:nvPicPr>
          <p:cNvPr id="5" name="Obrázok 4">
            <a:extLst>
              <a:ext uri="{FF2B5EF4-FFF2-40B4-BE49-F238E27FC236}">
                <a16:creationId xmlns:a16="http://schemas.microsoft.com/office/drawing/2014/main" id="{51708447-A610-714D-AD82-7DA0821B4058}"/>
              </a:ext>
            </a:extLst>
          </p:cNvPr>
          <p:cNvPicPr>
            <a:picLocks noChangeAspect="1"/>
          </p:cNvPicPr>
          <p:nvPr/>
        </p:nvPicPr>
        <p:blipFill>
          <a:blip r:embed="rId3"/>
          <a:stretch>
            <a:fillRect/>
          </a:stretch>
        </p:blipFill>
        <p:spPr>
          <a:xfrm flipV="1">
            <a:off x="6901671" y="1248197"/>
            <a:ext cx="5676068" cy="339973"/>
          </a:xfrm>
          <a:prstGeom prst="rect">
            <a:avLst/>
          </a:prstGeom>
        </p:spPr>
      </p:pic>
    </p:spTree>
    <p:extLst>
      <p:ext uri="{BB962C8B-B14F-4D97-AF65-F5344CB8AC3E}">
        <p14:creationId xmlns:p14="http://schemas.microsoft.com/office/powerpoint/2010/main" val="4126448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lstStyle/>
          <a:p>
            <a:r>
              <a:rPr lang="sk-SK" dirty="0"/>
              <a:t>5. ZÁVER</a:t>
            </a:r>
          </a:p>
        </p:txBody>
      </p:sp>
    </p:spTree>
    <p:extLst>
      <p:ext uri="{BB962C8B-B14F-4D97-AF65-F5344CB8AC3E}">
        <p14:creationId xmlns:p14="http://schemas.microsoft.com/office/powerpoint/2010/main" val="172013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3864BE-4719-4BF1-4652-61ECFC08595C}"/>
              </a:ext>
            </a:extLst>
          </p:cNvPr>
          <p:cNvSpPr>
            <a:spLocks noGrp="1"/>
          </p:cNvSpPr>
          <p:nvPr>
            <p:ph type="ctrTitle"/>
          </p:nvPr>
        </p:nvSpPr>
        <p:spPr/>
        <p:txBody>
          <a:bodyPr/>
          <a:lstStyle/>
          <a:p>
            <a:r>
              <a:rPr lang="sk-SK" dirty="0"/>
              <a:t>REVERZNÉ</a:t>
            </a:r>
            <a:br>
              <a:rPr lang="sk-SK" dirty="0"/>
            </a:br>
            <a:r>
              <a:rPr lang="sk-SK" dirty="0"/>
              <a:t>MYSLENIE</a:t>
            </a:r>
          </a:p>
        </p:txBody>
      </p:sp>
      <p:sp>
        <p:nvSpPr>
          <p:cNvPr id="3" name="Podnadpis 2">
            <a:extLst>
              <a:ext uri="{FF2B5EF4-FFF2-40B4-BE49-F238E27FC236}">
                <a16:creationId xmlns:a16="http://schemas.microsoft.com/office/drawing/2014/main" id="{4540DB74-B671-F10D-2726-CDD849E1AC60}"/>
              </a:ext>
            </a:extLst>
          </p:cNvPr>
          <p:cNvSpPr>
            <a:spLocks noGrp="1"/>
          </p:cNvSpPr>
          <p:nvPr>
            <p:ph type="subTitle" idx="1"/>
          </p:nvPr>
        </p:nvSpPr>
        <p:spPr/>
        <p:txBody>
          <a:bodyPr/>
          <a:lstStyle/>
          <a:p>
            <a:endParaRPr lang="sk-SK"/>
          </a:p>
        </p:txBody>
      </p:sp>
    </p:spTree>
    <p:extLst>
      <p:ext uri="{BB962C8B-B14F-4D97-AF65-F5344CB8AC3E}">
        <p14:creationId xmlns:p14="http://schemas.microsoft.com/office/powerpoint/2010/main" val="848509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ZÁVER TEÓRIE</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Metóda reverzného myslenia je vhodná pre </a:t>
            </a:r>
            <a:r>
              <a:rPr lang="sk-SK" dirty="0" err="1"/>
              <a:t>kreatívcov</a:t>
            </a:r>
            <a:r>
              <a:rPr lang="sk-SK" dirty="0"/>
              <a:t> v oblasti marketingovej komunikácie. Technika reverzného myslenia (</a:t>
            </a:r>
            <a:r>
              <a:rPr lang="sk-SK" dirty="0" err="1"/>
              <a:t>Reverse</a:t>
            </a:r>
            <a:r>
              <a:rPr lang="sk-SK" dirty="0"/>
              <a:t> </a:t>
            </a:r>
            <a:r>
              <a:rPr lang="sk-SK" dirty="0" err="1"/>
              <a:t>Thinking</a:t>
            </a:r>
            <a:r>
              <a:rPr lang="sk-SK" dirty="0"/>
              <a:t>) je kreatívny nástroj, ktorý spočíva v obracaní zaužívaných predpokladov alebo prístupu k problémom naopak. Namiesto hľadania tradičných alebo bežných riešení sa sústredí na to, ako by sa cieľ nemal dosiahnuť, prípadne na to, čo by spôsobilo zlyhanie. Týmto spôsobom sa odhaľujú nové, často nekonvenčné, nápady, ktoré by inak neboli zjavné.</a:t>
            </a:r>
          </a:p>
        </p:txBody>
      </p:sp>
      <p:pic>
        <p:nvPicPr>
          <p:cNvPr id="4" name="Obrázok 3">
            <a:extLst>
              <a:ext uri="{FF2B5EF4-FFF2-40B4-BE49-F238E27FC236}">
                <a16:creationId xmlns:a16="http://schemas.microsoft.com/office/drawing/2014/main" id="{DA597D87-3E13-9D40-B391-8AF6831D9C3B}"/>
              </a:ext>
            </a:extLst>
          </p:cNvPr>
          <p:cNvPicPr>
            <a:picLocks noChangeAspect="1"/>
          </p:cNvPicPr>
          <p:nvPr/>
        </p:nvPicPr>
        <p:blipFill>
          <a:blip r:embed="rId3"/>
          <a:stretch>
            <a:fillRect/>
          </a:stretch>
        </p:blipFill>
        <p:spPr>
          <a:xfrm>
            <a:off x="9277568" y="-385858"/>
            <a:ext cx="3810000" cy="2527300"/>
          </a:xfrm>
          <a:prstGeom prst="rect">
            <a:avLst/>
          </a:prstGeom>
        </p:spPr>
      </p:pic>
    </p:spTree>
    <p:extLst>
      <p:ext uri="{BB962C8B-B14F-4D97-AF65-F5344CB8AC3E}">
        <p14:creationId xmlns:p14="http://schemas.microsoft.com/office/powerpoint/2010/main" val="3071266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4A3533-37D9-C4FD-A56B-813C74A94868}"/>
              </a:ext>
            </a:extLst>
          </p:cNvPr>
          <p:cNvSpPr>
            <a:spLocks noGrp="1"/>
          </p:cNvSpPr>
          <p:nvPr>
            <p:ph type="ctrTitle"/>
          </p:nvPr>
        </p:nvSpPr>
        <p:spPr/>
        <p:txBody>
          <a:bodyPr>
            <a:normAutofit fontScale="90000"/>
          </a:bodyPr>
          <a:lstStyle/>
          <a:p>
            <a:r>
              <a:rPr lang="sk-SK" dirty="0"/>
              <a:t>MOŽNÉ MODELOVÉ SITUÁCIE AKO NÁSTROJ ZAPOJIŤ DO PRAXE</a:t>
            </a:r>
          </a:p>
        </p:txBody>
      </p:sp>
    </p:spTree>
    <p:extLst>
      <p:ext uri="{BB962C8B-B14F-4D97-AF65-F5344CB8AC3E}">
        <p14:creationId xmlns:p14="http://schemas.microsoft.com/office/powerpoint/2010/main" val="1502133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normAutofit fontScale="90000"/>
          </a:bodyPr>
          <a:lstStyle/>
          <a:p>
            <a:r>
              <a:rPr lang="sk-SK" dirty="0"/>
              <a:t>PRÍPADOVÝ MODEL: BMW - AKO ZVÝŠIŤ ZÁUJEM O ELEKTRICKÉ MODELY BMW?</a:t>
            </a:r>
          </a:p>
        </p:txBody>
      </p:sp>
    </p:spTree>
    <p:extLst>
      <p:ext uri="{BB962C8B-B14F-4D97-AF65-F5344CB8AC3E}">
        <p14:creationId xmlns:p14="http://schemas.microsoft.com/office/powerpoint/2010/main" val="2176493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BMW - AKO ZVÝŠIŤ ZÁUJEM O ELEKTRICKÉ MODELY BMW?</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lstStyle/>
          <a:p>
            <a:pPr marL="0" indent="0" algn="just">
              <a:buNone/>
            </a:pPr>
            <a:r>
              <a:rPr lang="sk-SK" dirty="0">
                <a:solidFill>
                  <a:srgbClr val="F17C55"/>
                </a:solidFill>
              </a:rPr>
              <a:t>Značka: </a:t>
            </a:r>
            <a:r>
              <a:rPr lang="sk-SK" dirty="0"/>
              <a:t>BMW </a:t>
            </a:r>
          </a:p>
          <a:p>
            <a:pPr marL="0" indent="0" algn="just">
              <a:buNone/>
            </a:pPr>
            <a:r>
              <a:rPr lang="sk-SK" dirty="0">
                <a:solidFill>
                  <a:srgbClr val="F17C55"/>
                </a:solidFill>
              </a:rPr>
              <a:t>Produkt/služba: </a:t>
            </a:r>
            <a:r>
              <a:rPr lang="sk-SK" dirty="0"/>
              <a:t>BMW elektromobil</a:t>
            </a:r>
          </a:p>
          <a:p>
            <a:pPr marL="0" indent="0" algn="just">
              <a:buNone/>
            </a:pPr>
            <a:r>
              <a:rPr lang="sk-SK" dirty="0">
                <a:solidFill>
                  <a:srgbClr val="F17C55"/>
                </a:solidFill>
              </a:rPr>
              <a:t>Popis kampane: </a:t>
            </a:r>
            <a:r>
              <a:rPr lang="sk-SK" dirty="0"/>
              <a:t>Cieľom je prilákať viac zákazníkov k elektrickým modelom BMW a presvedčiť ich, že BMW elektromobily sú kombináciou luxusu, výkonu a udržateľnosti.</a:t>
            </a:r>
          </a:p>
        </p:txBody>
      </p:sp>
    </p:spTree>
    <p:extLst>
      <p:ext uri="{BB962C8B-B14F-4D97-AF65-F5344CB8AC3E}">
        <p14:creationId xmlns:p14="http://schemas.microsoft.com/office/powerpoint/2010/main" val="1318404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normAutofit/>
          </a:bodyPr>
          <a:lstStyle/>
          <a:p>
            <a:r>
              <a:rPr lang="sk-SK" dirty="0"/>
              <a:t>AKO SA MÔŽE VYUŽIŤ METÓDA REVERZNÉ MYSLENIE?</a:t>
            </a:r>
          </a:p>
        </p:txBody>
      </p:sp>
    </p:spTree>
    <p:extLst>
      <p:ext uri="{BB962C8B-B14F-4D97-AF65-F5344CB8AC3E}">
        <p14:creationId xmlns:p14="http://schemas.microsoft.com/office/powerpoint/2010/main" val="1382811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1: DEFINUJTE PROBLÉM</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lstStyle/>
          <a:p>
            <a:pPr marL="0" indent="0" algn="just">
              <a:buNone/>
            </a:pPr>
            <a:r>
              <a:rPr lang="sk-SK" dirty="0"/>
              <a:t>Cieľom je prilákať viac zákazníkov k elektrickým modelom BMW. </a:t>
            </a:r>
            <a:endParaRPr lang="sk-SK" i="1" dirty="0"/>
          </a:p>
        </p:txBody>
      </p:sp>
      <p:pic>
        <p:nvPicPr>
          <p:cNvPr id="9" name="Obrázok 8">
            <a:extLst>
              <a:ext uri="{FF2B5EF4-FFF2-40B4-BE49-F238E27FC236}">
                <a16:creationId xmlns:a16="http://schemas.microsoft.com/office/drawing/2014/main" id="{2D2289C5-7BF2-E74E-B73A-83816F93473A}"/>
              </a:ext>
            </a:extLst>
          </p:cNvPr>
          <p:cNvPicPr>
            <a:picLocks noChangeAspect="1"/>
          </p:cNvPicPr>
          <p:nvPr/>
        </p:nvPicPr>
        <p:blipFill>
          <a:blip r:embed="rId3"/>
          <a:stretch>
            <a:fillRect/>
          </a:stretch>
        </p:blipFill>
        <p:spPr>
          <a:xfrm flipV="1">
            <a:off x="7130082" y="5322626"/>
            <a:ext cx="5676068" cy="339973"/>
          </a:xfrm>
          <a:prstGeom prst="rect">
            <a:avLst/>
          </a:prstGeom>
        </p:spPr>
      </p:pic>
    </p:spTree>
    <p:extLst>
      <p:ext uri="{BB962C8B-B14F-4D97-AF65-F5344CB8AC3E}">
        <p14:creationId xmlns:p14="http://schemas.microsoft.com/office/powerpoint/2010/main" val="313919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2: OTOČTE PROBLÉM NARUBY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Opačná otázka: Ako by sme mohli odradiť zákazníkov od kúpy elektromobilov BMW?</a:t>
            </a:r>
            <a:endParaRPr lang="sk-SK" i="1" dirty="0"/>
          </a:p>
        </p:txBody>
      </p:sp>
      <p:pic>
        <p:nvPicPr>
          <p:cNvPr id="9" name="Obrázok 8">
            <a:extLst>
              <a:ext uri="{FF2B5EF4-FFF2-40B4-BE49-F238E27FC236}">
                <a16:creationId xmlns:a16="http://schemas.microsoft.com/office/drawing/2014/main" id="{2D2289C5-7BF2-E74E-B73A-83816F93473A}"/>
              </a:ext>
            </a:extLst>
          </p:cNvPr>
          <p:cNvPicPr>
            <a:picLocks noChangeAspect="1"/>
          </p:cNvPicPr>
          <p:nvPr/>
        </p:nvPicPr>
        <p:blipFill>
          <a:blip r:embed="rId3"/>
          <a:stretch>
            <a:fillRect/>
          </a:stretch>
        </p:blipFill>
        <p:spPr>
          <a:xfrm flipV="1">
            <a:off x="7533221" y="5637724"/>
            <a:ext cx="5676068" cy="339973"/>
          </a:xfrm>
          <a:prstGeom prst="rect">
            <a:avLst/>
          </a:prstGeom>
        </p:spPr>
      </p:pic>
    </p:spTree>
    <p:extLst>
      <p:ext uri="{BB962C8B-B14F-4D97-AF65-F5344CB8AC3E}">
        <p14:creationId xmlns:p14="http://schemas.microsoft.com/office/powerpoint/2010/main" val="2871452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3: GENERUJTE OPAČNÉ NÁPADY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fontScale="92500" lnSpcReduction="10000"/>
          </a:bodyPr>
          <a:lstStyle/>
          <a:p>
            <a:pPr marL="0" indent="0" algn="just">
              <a:buNone/>
            </a:pPr>
            <a:r>
              <a:rPr lang="sk-SK" dirty="0">
                <a:solidFill>
                  <a:srgbClr val="F17C55"/>
                </a:solidFill>
              </a:rPr>
              <a:t>Negatívne nápady:</a:t>
            </a:r>
          </a:p>
          <a:p>
            <a:pPr marL="0" indent="0" algn="just">
              <a:buNone/>
            </a:pPr>
            <a:r>
              <a:rPr lang="sk-SK" dirty="0"/>
              <a:t>• Zdôrazniť slabý dojazd elektromobilov. </a:t>
            </a:r>
          </a:p>
          <a:p>
            <a:pPr marL="0" indent="0" algn="just">
              <a:buNone/>
            </a:pPr>
            <a:r>
              <a:rPr lang="sk-SK" dirty="0"/>
              <a:t>• Nekomunikovať, kde sú nabíjacie stanice. </a:t>
            </a:r>
          </a:p>
          <a:p>
            <a:pPr marL="0" indent="0" algn="just">
              <a:buNone/>
            </a:pPr>
            <a:r>
              <a:rPr lang="sk-SK" dirty="0"/>
              <a:t>• Ukázať elektromobily ako pomalé a nudné vozidlá. </a:t>
            </a:r>
          </a:p>
          <a:p>
            <a:pPr marL="0" indent="0" algn="just">
              <a:buNone/>
            </a:pPr>
            <a:r>
              <a:rPr lang="sk-SK" dirty="0"/>
              <a:t>• Ignorovať emócie spojené s jazdou. </a:t>
            </a:r>
          </a:p>
          <a:p>
            <a:pPr marL="0" indent="0" algn="just">
              <a:buNone/>
            </a:pPr>
            <a:r>
              <a:rPr lang="sk-SK" dirty="0"/>
              <a:t>• Propagovať ich ako ekologické, ale ignorovať luxus a výkon. </a:t>
            </a:r>
          </a:p>
          <a:p>
            <a:pPr marL="0" indent="0" algn="just">
              <a:buNone/>
            </a:pPr>
            <a:r>
              <a:rPr lang="sk-SK" dirty="0"/>
              <a:t>• Nekomunikovať udržateľnosť výroby a používanie recyklovaných materiálov. </a:t>
            </a:r>
          </a:p>
          <a:p>
            <a:pPr marL="0" indent="0" algn="just">
              <a:buNone/>
            </a:pPr>
            <a:r>
              <a:rPr lang="sk-SK" dirty="0"/>
              <a:t>• Nekomunikovať </a:t>
            </a:r>
            <a:r>
              <a:rPr lang="sk-SK" dirty="0" err="1"/>
              <a:t>smart</a:t>
            </a:r>
            <a:r>
              <a:rPr lang="sk-SK" dirty="0"/>
              <a:t> technológie v automobiloch. </a:t>
            </a:r>
          </a:p>
          <a:p>
            <a:pPr marL="0" indent="0" algn="just">
              <a:buNone/>
            </a:pPr>
            <a:r>
              <a:rPr lang="sk-SK" dirty="0"/>
              <a:t>• Poukazovať na vysokú cenu. </a:t>
            </a:r>
            <a:endParaRPr lang="sk-SK" i="1" dirty="0"/>
          </a:p>
        </p:txBody>
      </p:sp>
      <p:pic>
        <p:nvPicPr>
          <p:cNvPr id="9" name="Obrázok 8">
            <a:extLst>
              <a:ext uri="{FF2B5EF4-FFF2-40B4-BE49-F238E27FC236}">
                <a16:creationId xmlns:a16="http://schemas.microsoft.com/office/drawing/2014/main" id="{2D2289C5-7BF2-E74E-B73A-83816F93473A}"/>
              </a:ext>
            </a:extLst>
          </p:cNvPr>
          <p:cNvPicPr>
            <a:picLocks noChangeAspect="1"/>
          </p:cNvPicPr>
          <p:nvPr/>
        </p:nvPicPr>
        <p:blipFill>
          <a:blip r:embed="rId3"/>
          <a:stretch>
            <a:fillRect/>
          </a:stretch>
        </p:blipFill>
        <p:spPr>
          <a:xfrm flipV="1">
            <a:off x="7533221" y="5637724"/>
            <a:ext cx="5676068" cy="339973"/>
          </a:xfrm>
          <a:prstGeom prst="rect">
            <a:avLst/>
          </a:prstGeom>
        </p:spPr>
      </p:pic>
    </p:spTree>
    <p:extLst>
      <p:ext uri="{BB962C8B-B14F-4D97-AF65-F5344CB8AC3E}">
        <p14:creationId xmlns:p14="http://schemas.microsoft.com/office/powerpoint/2010/main" val="2590353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4: PREMEŇTE NEGATÍVNE NÁPADY NA POZITÍVNE RIEŠENIA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fontScale="92500" lnSpcReduction="10000"/>
          </a:bodyPr>
          <a:lstStyle/>
          <a:p>
            <a:pPr marL="0" indent="0" algn="just">
              <a:buNone/>
            </a:pPr>
            <a:r>
              <a:rPr lang="sk-SK" dirty="0">
                <a:solidFill>
                  <a:srgbClr val="F17C55"/>
                </a:solidFill>
              </a:rPr>
              <a:t>Riešenie pre dojazd: </a:t>
            </a:r>
            <a:r>
              <a:rPr lang="sk-SK" dirty="0"/>
              <a:t>Vytvoriť kampaň, ktorá zdôrazní dlhý dojazd BMW elektromobilov (napr. „Viac kilometrov, viac slobody“) a ukáže, ako auto zvláda reálne cesty bez častého nabíjania.</a:t>
            </a:r>
          </a:p>
          <a:p>
            <a:pPr marL="0" indent="0" algn="just">
              <a:buNone/>
            </a:pPr>
            <a:r>
              <a:rPr lang="sk-SK" dirty="0">
                <a:solidFill>
                  <a:srgbClr val="F17C55"/>
                </a:solidFill>
              </a:rPr>
              <a:t>Riešenie pre nabíjacie stanice: </a:t>
            </a:r>
            <a:r>
              <a:rPr lang="sk-SK" dirty="0"/>
              <a:t>Spustiť interaktívnu mapu dostupných nabíjacích staníc BMW a zapojiť sa do partnerských programov, ktoré zjednodušia nabíjanie. </a:t>
            </a:r>
          </a:p>
          <a:p>
            <a:pPr marL="0" indent="0" algn="just">
              <a:buNone/>
            </a:pPr>
            <a:r>
              <a:rPr lang="sk-SK" dirty="0">
                <a:solidFill>
                  <a:srgbClr val="F17C55"/>
                </a:solidFill>
              </a:rPr>
              <a:t>Riešenie pre výkon: </a:t>
            </a:r>
            <a:r>
              <a:rPr lang="sk-SK" dirty="0"/>
              <a:t>Komunikovať silu a akceleráciu elektromobilov s vizuálmi a videami, ktoré ukážu športový výkon (napr. porovnanie so spaľovacími motormi). </a:t>
            </a:r>
          </a:p>
          <a:p>
            <a:pPr marL="0" indent="0" algn="just">
              <a:buNone/>
            </a:pPr>
            <a:r>
              <a:rPr lang="sk-SK" dirty="0">
                <a:solidFill>
                  <a:srgbClr val="F17C55"/>
                </a:solidFill>
              </a:rPr>
              <a:t>Riešenie pre emócie: </a:t>
            </a:r>
            <a:r>
              <a:rPr lang="sk-SK" dirty="0"/>
              <a:t>Ukázať, že elektromobily BMW sú nielen ekologické, ale aj vzrušujúce na jazdu (napr. „Cíťte budúcnosť na vlastnej koži.“).</a:t>
            </a:r>
          </a:p>
        </p:txBody>
      </p:sp>
      <p:pic>
        <p:nvPicPr>
          <p:cNvPr id="9" name="Obrázok 8">
            <a:extLst>
              <a:ext uri="{FF2B5EF4-FFF2-40B4-BE49-F238E27FC236}">
                <a16:creationId xmlns:a16="http://schemas.microsoft.com/office/drawing/2014/main" id="{2D2289C5-7BF2-E74E-B73A-83816F93473A}"/>
              </a:ext>
            </a:extLst>
          </p:cNvPr>
          <p:cNvPicPr>
            <a:picLocks noChangeAspect="1"/>
          </p:cNvPicPr>
          <p:nvPr/>
        </p:nvPicPr>
        <p:blipFill>
          <a:blip r:embed="rId3"/>
          <a:stretch>
            <a:fillRect/>
          </a:stretch>
        </p:blipFill>
        <p:spPr>
          <a:xfrm flipV="1">
            <a:off x="7125448" y="1520701"/>
            <a:ext cx="5676068" cy="339973"/>
          </a:xfrm>
          <a:prstGeom prst="rect">
            <a:avLst/>
          </a:prstGeom>
        </p:spPr>
      </p:pic>
    </p:spTree>
    <p:extLst>
      <p:ext uri="{BB962C8B-B14F-4D97-AF65-F5344CB8AC3E}">
        <p14:creationId xmlns:p14="http://schemas.microsoft.com/office/powerpoint/2010/main" val="3594319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4: PREMEŇTE NEGATÍVNE NÁPADY NA POZITÍVNE RIEŠENIA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solidFill>
                  <a:srgbClr val="F17C55"/>
                </a:solidFill>
              </a:rPr>
              <a:t>Riešenie pre luxus a ekológiu: </a:t>
            </a:r>
            <a:r>
              <a:rPr lang="sk-SK" dirty="0"/>
              <a:t>Zdôrazniť luxusný dizajn a použitie recyklovaných materiálov, napríklad sloganom „Luxus, ktorý myslí na zajtrajšok“. </a:t>
            </a:r>
          </a:p>
          <a:p>
            <a:pPr marL="0" indent="0" algn="just">
              <a:buNone/>
            </a:pPr>
            <a:r>
              <a:rPr lang="sk-SK" dirty="0">
                <a:solidFill>
                  <a:srgbClr val="F17C55"/>
                </a:solidFill>
              </a:rPr>
              <a:t>Riešenie pre udržateľnosť: </a:t>
            </a:r>
            <a:r>
              <a:rPr lang="sk-SK" dirty="0"/>
              <a:t>Ukázať proces výroby elektromobilov BMW, vrátane využívania obnoviteľnej energie a ekologických materiálov. </a:t>
            </a:r>
          </a:p>
          <a:p>
            <a:pPr marL="0" indent="0" algn="just">
              <a:buNone/>
            </a:pPr>
            <a:r>
              <a:rPr lang="sk-SK" dirty="0">
                <a:solidFill>
                  <a:srgbClr val="F17C55"/>
                </a:solidFill>
              </a:rPr>
              <a:t>Riešenie pre </a:t>
            </a:r>
            <a:r>
              <a:rPr lang="sk-SK" dirty="0" err="1">
                <a:solidFill>
                  <a:srgbClr val="F17C55"/>
                </a:solidFill>
              </a:rPr>
              <a:t>smart</a:t>
            </a:r>
            <a:r>
              <a:rPr lang="sk-SK" dirty="0">
                <a:solidFill>
                  <a:srgbClr val="F17C55"/>
                </a:solidFill>
              </a:rPr>
              <a:t> technológie: </a:t>
            </a:r>
            <a:r>
              <a:rPr lang="sk-SK" dirty="0"/>
              <a:t>Ukázať, že elektromobily majú omnoho viac </a:t>
            </a:r>
            <a:r>
              <a:rPr lang="sk-SK" dirty="0" err="1"/>
              <a:t>smart</a:t>
            </a:r>
            <a:r>
              <a:rPr lang="sk-SK" dirty="0"/>
              <a:t> technológii ako bežné spaľovacie automobily. </a:t>
            </a:r>
          </a:p>
        </p:txBody>
      </p:sp>
      <p:pic>
        <p:nvPicPr>
          <p:cNvPr id="9" name="Obrázok 8">
            <a:extLst>
              <a:ext uri="{FF2B5EF4-FFF2-40B4-BE49-F238E27FC236}">
                <a16:creationId xmlns:a16="http://schemas.microsoft.com/office/drawing/2014/main" id="{2D2289C5-7BF2-E74E-B73A-83816F93473A}"/>
              </a:ext>
            </a:extLst>
          </p:cNvPr>
          <p:cNvPicPr>
            <a:picLocks noChangeAspect="1"/>
          </p:cNvPicPr>
          <p:nvPr/>
        </p:nvPicPr>
        <p:blipFill>
          <a:blip r:embed="rId3"/>
          <a:stretch>
            <a:fillRect/>
          </a:stretch>
        </p:blipFill>
        <p:spPr>
          <a:xfrm flipV="1">
            <a:off x="7125448" y="1520701"/>
            <a:ext cx="5676068" cy="339973"/>
          </a:xfrm>
          <a:prstGeom prst="rect">
            <a:avLst/>
          </a:prstGeom>
        </p:spPr>
      </p:pic>
    </p:spTree>
    <p:extLst>
      <p:ext uri="{BB962C8B-B14F-4D97-AF65-F5344CB8AC3E}">
        <p14:creationId xmlns:p14="http://schemas.microsoft.com/office/powerpoint/2010/main" val="383089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4A3533-37D9-C4FD-A56B-813C74A94868}"/>
              </a:ext>
            </a:extLst>
          </p:cNvPr>
          <p:cNvSpPr>
            <a:spLocks noGrp="1"/>
          </p:cNvSpPr>
          <p:nvPr>
            <p:ph type="ctrTitle"/>
          </p:nvPr>
        </p:nvSpPr>
        <p:spPr/>
        <p:txBody>
          <a:bodyPr/>
          <a:lstStyle/>
          <a:p>
            <a:r>
              <a:rPr lang="sk-SK" dirty="0"/>
              <a:t>TEORETICKÝ RÁMEC</a:t>
            </a:r>
          </a:p>
        </p:txBody>
      </p:sp>
    </p:spTree>
    <p:extLst>
      <p:ext uri="{BB962C8B-B14F-4D97-AF65-F5344CB8AC3E}">
        <p14:creationId xmlns:p14="http://schemas.microsoft.com/office/powerpoint/2010/main" val="1991483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5: VYHODNOŤTE A APLIKUJTE NÁPADY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fontScale="77500" lnSpcReduction="20000"/>
          </a:bodyPr>
          <a:lstStyle/>
          <a:p>
            <a:pPr marL="0" indent="0" algn="just">
              <a:buNone/>
            </a:pPr>
            <a:r>
              <a:rPr lang="sk-SK" dirty="0">
                <a:solidFill>
                  <a:srgbClr val="F17C55"/>
                </a:solidFill>
              </a:rPr>
              <a:t>Hlavné posolstvo: </a:t>
            </a:r>
            <a:r>
              <a:rPr lang="sk-SK" dirty="0"/>
              <a:t>„BMW elektromobily prinášajú kombináciu luxusu, výkonu a udržateľnosti.“</a:t>
            </a:r>
          </a:p>
          <a:p>
            <a:pPr marL="0" indent="0" algn="just">
              <a:buNone/>
            </a:pPr>
            <a:r>
              <a:rPr lang="sk-SK" dirty="0">
                <a:solidFill>
                  <a:srgbClr val="F17C55"/>
                </a:solidFill>
              </a:rPr>
              <a:t>Komunikačný mix kampane:</a:t>
            </a:r>
          </a:p>
          <a:p>
            <a:pPr marL="0" indent="0" algn="just">
              <a:buNone/>
            </a:pPr>
            <a:r>
              <a:rPr lang="sk-SK" dirty="0"/>
              <a:t>• </a:t>
            </a:r>
            <a:r>
              <a:rPr lang="sk-SK" dirty="0">
                <a:solidFill>
                  <a:srgbClr val="957FEF"/>
                </a:solidFill>
              </a:rPr>
              <a:t>Televízne spoty</a:t>
            </a:r>
            <a:r>
              <a:rPr lang="sk-SK" dirty="0"/>
              <a:t>: Dynamické videá ukazujúce jazdu BMW na horských cestách, diaľniciach a v mestách, pričom sa zdôrazňuje dlhý dojazd, výkon a elegantný dizajn. </a:t>
            </a:r>
          </a:p>
          <a:p>
            <a:pPr marL="0" indent="0" algn="just">
              <a:buNone/>
            </a:pPr>
            <a:r>
              <a:rPr lang="sk-SK" dirty="0"/>
              <a:t>• </a:t>
            </a:r>
            <a:r>
              <a:rPr lang="sk-SK" dirty="0">
                <a:solidFill>
                  <a:srgbClr val="957FEF"/>
                </a:solidFill>
              </a:rPr>
              <a:t>Sociálne médiá</a:t>
            </a:r>
            <a:r>
              <a:rPr lang="sk-SK" dirty="0"/>
              <a:t>: Interaktívny obsah, napr. kvízy „Aký je váš ideálny elektromobil?“ alebo videá z testovania dojazdu v rôznych podmienkach. </a:t>
            </a:r>
          </a:p>
          <a:p>
            <a:pPr marL="0" indent="0" algn="just">
              <a:buNone/>
            </a:pPr>
            <a:r>
              <a:rPr lang="sk-SK" dirty="0"/>
              <a:t>• </a:t>
            </a:r>
            <a:r>
              <a:rPr lang="sk-SK" dirty="0" err="1">
                <a:solidFill>
                  <a:srgbClr val="957FEF"/>
                </a:solidFill>
              </a:rPr>
              <a:t>Eventy</a:t>
            </a:r>
            <a:r>
              <a:rPr lang="sk-SK" dirty="0"/>
              <a:t>: Prezentácie BMW elektromobilov na verejných podujatiach so stánkami nabíjacích staníc, kde si môžu návštevníci auto vyskúšať. </a:t>
            </a:r>
          </a:p>
          <a:p>
            <a:pPr marL="0" indent="0" algn="just">
              <a:buNone/>
            </a:pPr>
            <a:r>
              <a:rPr lang="sk-SK" dirty="0"/>
              <a:t>• </a:t>
            </a:r>
            <a:r>
              <a:rPr lang="sk-SK" dirty="0">
                <a:solidFill>
                  <a:srgbClr val="957FEF"/>
                </a:solidFill>
              </a:rPr>
              <a:t>Partnerstvá</a:t>
            </a:r>
            <a:r>
              <a:rPr lang="sk-SK" dirty="0"/>
              <a:t>: Spolupráca s ekologickými organizáciami a </a:t>
            </a:r>
            <a:r>
              <a:rPr lang="sk-SK" dirty="0" err="1"/>
              <a:t>infl</a:t>
            </a:r>
            <a:r>
              <a:rPr lang="sk-SK" dirty="0"/>
              <a:t> </a:t>
            </a:r>
            <a:r>
              <a:rPr lang="sk-SK" dirty="0" err="1"/>
              <a:t>uencermi</a:t>
            </a:r>
            <a:r>
              <a:rPr lang="sk-SK" dirty="0"/>
              <a:t>, ktorí propagujú udržateľnosť. </a:t>
            </a:r>
          </a:p>
          <a:p>
            <a:pPr marL="0" indent="0" algn="just">
              <a:buNone/>
            </a:pPr>
            <a:r>
              <a:rPr lang="sk-SK" dirty="0"/>
              <a:t>• </a:t>
            </a:r>
            <a:r>
              <a:rPr lang="sk-SK" dirty="0">
                <a:solidFill>
                  <a:srgbClr val="957FEF"/>
                </a:solidFill>
              </a:rPr>
              <a:t>Interaktívne prvky</a:t>
            </a:r>
            <a:r>
              <a:rPr lang="sk-SK" dirty="0"/>
              <a:t>: AR aplikácia, ktorá umožní zákazníkom „zažiť“ interiér a funkcie elektromobilu BMW cez svoj </a:t>
            </a:r>
            <a:r>
              <a:rPr lang="sk-SK" dirty="0" err="1"/>
              <a:t>smartfón</a:t>
            </a:r>
            <a:r>
              <a:rPr lang="sk-SK" dirty="0"/>
              <a:t> – poukázať na </a:t>
            </a:r>
            <a:r>
              <a:rPr lang="sk-SK" dirty="0" err="1"/>
              <a:t>smart</a:t>
            </a:r>
            <a:r>
              <a:rPr lang="sk-SK" dirty="0"/>
              <a:t> </a:t>
            </a:r>
            <a:r>
              <a:rPr lang="sk-SK" dirty="0" err="1"/>
              <a:t>techológie</a:t>
            </a:r>
            <a:r>
              <a:rPr lang="sk-SK" dirty="0"/>
              <a:t>. </a:t>
            </a:r>
            <a:endParaRPr lang="sk-SK" i="1" dirty="0">
              <a:solidFill>
                <a:srgbClr val="F17C55"/>
              </a:solidFill>
            </a:endParaRPr>
          </a:p>
        </p:txBody>
      </p:sp>
      <p:pic>
        <p:nvPicPr>
          <p:cNvPr id="9" name="Obrázok 8">
            <a:extLst>
              <a:ext uri="{FF2B5EF4-FFF2-40B4-BE49-F238E27FC236}">
                <a16:creationId xmlns:a16="http://schemas.microsoft.com/office/drawing/2014/main" id="{2D2289C5-7BF2-E74E-B73A-83816F93473A}"/>
              </a:ext>
            </a:extLst>
          </p:cNvPr>
          <p:cNvPicPr>
            <a:picLocks noChangeAspect="1"/>
          </p:cNvPicPr>
          <p:nvPr/>
        </p:nvPicPr>
        <p:blipFill>
          <a:blip r:embed="rId3"/>
          <a:stretch>
            <a:fillRect/>
          </a:stretch>
        </p:blipFill>
        <p:spPr>
          <a:xfrm flipV="1">
            <a:off x="6826998" y="6322888"/>
            <a:ext cx="5676068" cy="339973"/>
          </a:xfrm>
          <a:prstGeom prst="rect">
            <a:avLst/>
          </a:prstGeom>
        </p:spPr>
      </p:pic>
    </p:spTree>
    <p:extLst>
      <p:ext uri="{BB962C8B-B14F-4D97-AF65-F5344CB8AC3E}">
        <p14:creationId xmlns:p14="http://schemas.microsoft.com/office/powerpoint/2010/main" val="181580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4A3533-37D9-C4FD-A56B-813C74A94868}"/>
              </a:ext>
            </a:extLst>
          </p:cNvPr>
          <p:cNvSpPr>
            <a:spLocks noGrp="1"/>
          </p:cNvSpPr>
          <p:nvPr>
            <p:ph type="ctrTitle"/>
          </p:nvPr>
        </p:nvSpPr>
        <p:spPr/>
        <p:txBody>
          <a:bodyPr>
            <a:normAutofit/>
          </a:bodyPr>
          <a:lstStyle/>
          <a:p>
            <a:r>
              <a:rPr lang="sk-SK" dirty="0"/>
              <a:t>ÚLOHA NA HODINE </a:t>
            </a:r>
          </a:p>
        </p:txBody>
      </p:sp>
    </p:spTree>
    <p:extLst>
      <p:ext uri="{BB962C8B-B14F-4D97-AF65-F5344CB8AC3E}">
        <p14:creationId xmlns:p14="http://schemas.microsoft.com/office/powerpoint/2010/main" val="647174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lstStyle/>
          <a:p>
            <a:r>
              <a:rPr lang="sk-SK" dirty="0"/>
              <a:t>ZADANIE ÚLOHY:</a:t>
            </a:r>
            <a:br>
              <a:rPr lang="sk-SK" dirty="0"/>
            </a:br>
            <a:r>
              <a:rPr lang="sk-SK" dirty="0"/>
              <a:t>REVERZNÉ MYSLENIE</a:t>
            </a:r>
          </a:p>
        </p:txBody>
      </p:sp>
    </p:spTree>
    <p:extLst>
      <p:ext uri="{BB962C8B-B14F-4D97-AF65-F5344CB8AC3E}">
        <p14:creationId xmlns:p14="http://schemas.microsoft.com/office/powerpoint/2010/main" val="169115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ZADANIE ÚLOHY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solidFill>
                  <a:srgbClr val="F17C55"/>
                </a:solidFill>
              </a:rPr>
              <a:t>Značka: </a:t>
            </a:r>
            <a:r>
              <a:rPr lang="sk-SK" dirty="0"/>
              <a:t>Apple</a:t>
            </a:r>
          </a:p>
          <a:p>
            <a:pPr marL="0" indent="0" algn="just">
              <a:buNone/>
            </a:pPr>
            <a:endParaRPr lang="sk-SK" dirty="0"/>
          </a:p>
          <a:p>
            <a:pPr marL="0" indent="0" algn="just">
              <a:buNone/>
            </a:pPr>
            <a:r>
              <a:rPr lang="sk-SK" dirty="0">
                <a:solidFill>
                  <a:srgbClr val="F17C55"/>
                </a:solidFill>
              </a:rPr>
              <a:t>Produkt/služba: </a:t>
            </a:r>
            <a:r>
              <a:rPr lang="sk-SK" dirty="0"/>
              <a:t>iPhone (nový rad s revolučnými technologickými funkciami)</a:t>
            </a:r>
          </a:p>
          <a:p>
            <a:pPr marL="0" indent="0" algn="just">
              <a:buNone/>
            </a:pPr>
            <a:r>
              <a:rPr lang="sk-SK" dirty="0">
                <a:solidFill>
                  <a:srgbClr val="F17C55"/>
                </a:solidFill>
              </a:rPr>
              <a:t>Cieľ kampane: </a:t>
            </a:r>
            <a:r>
              <a:rPr lang="sk-SK" dirty="0"/>
              <a:t>Vytvoriť reklamnú kampaň, ktorá demonštruje unikátne technologické inovácie </a:t>
            </a:r>
            <a:r>
              <a:rPr lang="sk-SK" dirty="0" err="1"/>
              <a:t>iPhonu</a:t>
            </a:r>
            <a:r>
              <a:rPr lang="sk-SK" dirty="0"/>
              <a:t>, ako je pokročilá umelá inteligencia, nový dizajn fotoaparátu, výkon procesora a špičkový ekosystém, pomocou techniky </a:t>
            </a:r>
            <a:r>
              <a:rPr lang="sk-SK" dirty="0" err="1"/>
              <a:t>Reverse</a:t>
            </a:r>
            <a:r>
              <a:rPr lang="sk-SK" dirty="0"/>
              <a:t> Brainstormingu.</a:t>
            </a:r>
          </a:p>
        </p:txBody>
      </p:sp>
      <p:pic>
        <p:nvPicPr>
          <p:cNvPr id="5" name="Obrázok 4">
            <a:extLst>
              <a:ext uri="{FF2B5EF4-FFF2-40B4-BE49-F238E27FC236}">
                <a16:creationId xmlns:a16="http://schemas.microsoft.com/office/drawing/2014/main" id="{95A708A7-DC24-8E46-A287-1FF94B609AC4}"/>
              </a:ext>
            </a:extLst>
          </p:cNvPr>
          <p:cNvPicPr>
            <a:picLocks noChangeAspect="1"/>
          </p:cNvPicPr>
          <p:nvPr/>
        </p:nvPicPr>
        <p:blipFill>
          <a:blip r:embed="rId3"/>
          <a:stretch>
            <a:fillRect/>
          </a:stretch>
        </p:blipFill>
        <p:spPr>
          <a:xfrm>
            <a:off x="8998974" y="-179785"/>
            <a:ext cx="3454607" cy="2291556"/>
          </a:xfrm>
          <a:prstGeom prst="rect">
            <a:avLst/>
          </a:prstGeom>
        </p:spPr>
      </p:pic>
    </p:spTree>
    <p:extLst>
      <p:ext uri="{BB962C8B-B14F-4D97-AF65-F5344CB8AC3E}">
        <p14:creationId xmlns:p14="http://schemas.microsoft.com/office/powerpoint/2010/main" val="1865553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lstStyle/>
          <a:p>
            <a:r>
              <a:rPr lang="sk-SK" dirty="0"/>
              <a:t>PRÁCA S METÓDOU REVERZNÉ MYSLENIE</a:t>
            </a:r>
          </a:p>
        </p:txBody>
      </p:sp>
    </p:spTree>
    <p:extLst>
      <p:ext uri="{BB962C8B-B14F-4D97-AF65-F5344CB8AC3E}">
        <p14:creationId xmlns:p14="http://schemas.microsoft.com/office/powerpoint/2010/main" val="2209632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1: DEFINUJTE PROBLÉM</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Vaším cieľom je navrhnúť, ako prilákať technologicky orientovaných zákazníkov a zvýšiť ich záujem o nový rad </a:t>
            </a:r>
            <a:r>
              <a:rPr lang="sk-SK" dirty="0" err="1"/>
              <a:t>iPhonov</a:t>
            </a:r>
            <a:r>
              <a:rPr lang="sk-SK" dirty="0"/>
              <a:t>.</a:t>
            </a:r>
          </a:p>
          <a:p>
            <a:pPr marL="0" indent="0" algn="just">
              <a:buNone/>
            </a:pPr>
            <a:r>
              <a:rPr lang="sk-SK" dirty="0"/>
              <a:t>• Formulujte otázku: </a:t>
            </a:r>
            <a:endParaRPr lang="sk-SK" i="1" dirty="0"/>
          </a:p>
        </p:txBody>
      </p:sp>
      <p:pic>
        <p:nvPicPr>
          <p:cNvPr id="8" name="Obrázok 7">
            <a:extLst>
              <a:ext uri="{FF2B5EF4-FFF2-40B4-BE49-F238E27FC236}">
                <a16:creationId xmlns:a16="http://schemas.microsoft.com/office/drawing/2014/main" id="{3FBE9DE0-1F2B-8D49-B0EF-98E719569918}"/>
              </a:ext>
            </a:extLst>
          </p:cNvPr>
          <p:cNvPicPr>
            <a:picLocks noChangeAspect="1"/>
          </p:cNvPicPr>
          <p:nvPr/>
        </p:nvPicPr>
        <p:blipFill>
          <a:blip r:embed="rId3"/>
          <a:stretch>
            <a:fillRect/>
          </a:stretch>
        </p:blipFill>
        <p:spPr>
          <a:xfrm>
            <a:off x="7609594" y="4785360"/>
            <a:ext cx="3454607" cy="2291556"/>
          </a:xfrm>
          <a:prstGeom prst="rect">
            <a:avLst/>
          </a:prstGeom>
        </p:spPr>
      </p:pic>
      <p:pic>
        <p:nvPicPr>
          <p:cNvPr id="5" name="Obrázok 4">
            <a:extLst>
              <a:ext uri="{FF2B5EF4-FFF2-40B4-BE49-F238E27FC236}">
                <a16:creationId xmlns:a16="http://schemas.microsoft.com/office/drawing/2014/main" id="{49C1E5B4-0BD3-C844-9FEE-7C1C2ABC12D8}"/>
              </a:ext>
            </a:extLst>
          </p:cNvPr>
          <p:cNvPicPr>
            <a:picLocks noChangeAspect="1"/>
          </p:cNvPicPr>
          <p:nvPr/>
        </p:nvPicPr>
        <p:blipFill>
          <a:blip r:embed="rId4"/>
          <a:stretch>
            <a:fillRect/>
          </a:stretch>
        </p:blipFill>
        <p:spPr>
          <a:xfrm flipV="1">
            <a:off x="1127799" y="3733327"/>
            <a:ext cx="5676068" cy="339973"/>
          </a:xfrm>
          <a:prstGeom prst="rect">
            <a:avLst/>
          </a:prstGeom>
        </p:spPr>
      </p:pic>
      <p:pic>
        <p:nvPicPr>
          <p:cNvPr id="6" name="Obrázok 5">
            <a:extLst>
              <a:ext uri="{FF2B5EF4-FFF2-40B4-BE49-F238E27FC236}">
                <a16:creationId xmlns:a16="http://schemas.microsoft.com/office/drawing/2014/main" id="{9D521A7E-F85D-F64D-B51D-2CBD573458B7}"/>
              </a:ext>
            </a:extLst>
          </p:cNvPr>
          <p:cNvPicPr>
            <a:picLocks noChangeAspect="1"/>
          </p:cNvPicPr>
          <p:nvPr/>
        </p:nvPicPr>
        <p:blipFill>
          <a:blip r:embed="rId4"/>
          <a:stretch>
            <a:fillRect/>
          </a:stretch>
        </p:blipFill>
        <p:spPr>
          <a:xfrm flipV="1">
            <a:off x="1127799" y="4146025"/>
            <a:ext cx="5676068" cy="339973"/>
          </a:xfrm>
          <a:prstGeom prst="rect">
            <a:avLst/>
          </a:prstGeom>
        </p:spPr>
      </p:pic>
      <p:pic>
        <p:nvPicPr>
          <p:cNvPr id="7" name="Obrázok 6">
            <a:extLst>
              <a:ext uri="{FF2B5EF4-FFF2-40B4-BE49-F238E27FC236}">
                <a16:creationId xmlns:a16="http://schemas.microsoft.com/office/drawing/2014/main" id="{06AA2B95-6F6C-7240-A4FF-69B66A250E74}"/>
              </a:ext>
            </a:extLst>
          </p:cNvPr>
          <p:cNvPicPr>
            <a:picLocks noChangeAspect="1"/>
          </p:cNvPicPr>
          <p:nvPr/>
        </p:nvPicPr>
        <p:blipFill>
          <a:blip r:embed="rId4"/>
          <a:stretch>
            <a:fillRect/>
          </a:stretch>
        </p:blipFill>
        <p:spPr>
          <a:xfrm flipV="1">
            <a:off x="1127799" y="4620935"/>
            <a:ext cx="5676068" cy="339973"/>
          </a:xfrm>
          <a:prstGeom prst="rect">
            <a:avLst/>
          </a:prstGeom>
        </p:spPr>
      </p:pic>
      <p:pic>
        <p:nvPicPr>
          <p:cNvPr id="9" name="Obrázok 8">
            <a:extLst>
              <a:ext uri="{FF2B5EF4-FFF2-40B4-BE49-F238E27FC236}">
                <a16:creationId xmlns:a16="http://schemas.microsoft.com/office/drawing/2014/main" id="{4EB26BA9-E147-434C-B960-CDDD87A4F319}"/>
              </a:ext>
            </a:extLst>
          </p:cNvPr>
          <p:cNvPicPr>
            <a:picLocks noChangeAspect="1"/>
          </p:cNvPicPr>
          <p:nvPr/>
        </p:nvPicPr>
        <p:blipFill>
          <a:blip r:embed="rId4"/>
          <a:stretch>
            <a:fillRect/>
          </a:stretch>
        </p:blipFill>
        <p:spPr>
          <a:xfrm flipV="1">
            <a:off x="1127799" y="5103122"/>
            <a:ext cx="5676068" cy="339973"/>
          </a:xfrm>
          <a:prstGeom prst="rect">
            <a:avLst/>
          </a:prstGeom>
        </p:spPr>
      </p:pic>
    </p:spTree>
    <p:extLst>
      <p:ext uri="{BB962C8B-B14F-4D97-AF65-F5344CB8AC3E}">
        <p14:creationId xmlns:p14="http://schemas.microsoft.com/office/powerpoint/2010/main" val="1265799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2: OTOČTE PROBLÉM NARUBY</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 Premeňte otázku na negatívnu otázku: </a:t>
            </a:r>
            <a:endParaRPr lang="sk-SK" dirty="0">
              <a:solidFill>
                <a:srgbClr val="F17C55"/>
              </a:solidFill>
            </a:endParaRPr>
          </a:p>
        </p:txBody>
      </p:sp>
      <p:pic>
        <p:nvPicPr>
          <p:cNvPr id="4" name="Obrázok 3">
            <a:extLst>
              <a:ext uri="{FF2B5EF4-FFF2-40B4-BE49-F238E27FC236}">
                <a16:creationId xmlns:a16="http://schemas.microsoft.com/office/drawing/2014/main" id="{E060A3E9-7265-C947-B4D8-83BE78E3F2E8}"/>
              </a:ext>
            </a:extLst>
          </p:cNvPr>
          <p:cNvPicPr>
            <a:picLocks noChangeAspect="1"/>
          </p:cNvPicPr>
          <p:nvPr/>
        </p:nvPicPr>
        <p:blipFill>
          <a:blip r:embed="rId3"/>
          <a:stretch>
            <a:fillRect/>
          </a:stretch>
        </p:blipFill>
        <p:spPr>
          <a:xfrm flipV="1">
            <a:off x="838200" y="2714849"/>
            <a:ext cx="5676068" cy="339973"/>
          </a:xfrm>
          <a:prstGeom prst="rect">
            <a:avLst/>
          </a:prstGeom>
        </p:spPr>
      </p:pic>
      <p:pic>
        <p:nvPicPr>
          <p:cNvPr id="5" name="Obrázok 4">
            <a:extLst>
              <a:ext uri="{FF2B5EF4-FFF2-40B4-BE49-F238E27FC236}">
                <a16:creationId xmlns:a16="http://schemas.microsoft.com/office/drawing/2014/main" id="{831BC49F-F82A-CE48-99A4-58B5263CE356}"/>
              </a:ext>
            </a:extLst>
          </p:cNvPr>
          <p:cNvPicPr>
            <a:picLocks noChangeAspect="1"/>
          </p:cNvPicPr>
          <p:nvPr/>
        </p:nvPicPr>
        <p:blipFill>
          <a:blip r:embed="rId3"/>
          <a:stretch>
            <a:fillRect/>
          </a:stretch>
        </p:blipFill>
        <p:spPr>
          <a:xfrm flipV="1">
            <a:off x="838200" y="3127547"/>
            <a:ext cx="5676068" cy="339973"/>
          </a:xfrm>
          <a:prstGeom prst="rect">
            <a:avLst/>
          </a:prstGeom>
        </p:spPr>
      </p:pic>
      <p:pic>
        <p:nvPicPr>
          <p:cNvPr id="6" name="Obrázok 5">
            <a:extLst>
              <a:ext uri="{FF2B5EF4-FFF2-40B4-BE49-F238E27FC236}">
                <a16:creationId xmlns:a16="http://schemas.microsoft.com/office/drawing/2014/main" id="{919D4344-9526-1144-82A0-13996DCBF526}"/>
              </a:ext>
            </a:extLst>
          </p:cNvPr>
          <p:cNvPicPr>
            <a:picLocks noChangeAspect="1"/>
          </p:cNvPicPr>
          <p:nvPr/>
        </p:nvPicPr>
        <p:blipFill>
          <a:blip r:embed="rId3"/>
          <a:stretch>
            <a:fillRect/>
          </a:stretch>
        </p:blipFill>
        <p:spPr>
          <a:xfrm flipV="1">
            <a:off x="838200" y="3602457"/>
            <a:ext cx="5676068" cy="339973"/>
          </a:xfrm>
          <a:prstGeom prst="rect">
            <a:avLst/>
          </a:prstGeom>
        </p:spPr>
      </p:pic>
      <p:pic>
        <p:nvPicPr>
          <p:cNvPr id="7" name="Obrázok 6">
            <a:extLst>
              <a:ext uri="{FF2B5EF4-FFF2-40B4-BE49-F238E27FC236}">
                <a16:creationId xmlns:a16="http://schemas.microsoft.com/office/drawing/2014/main" id="{1268C5EC-62C8-3040-95B5-5A763A5ECF02}"/>
              </a:ext>
            </a:extLst>
          </p:cNvPr>
          <p:cNvPicPr>
            <a:picLocks noChangeAspect="1"/>
          </p:cNvPicPr>
          <p:nvPr/>
        </p:nvPicPr>
        <p:blipFill>
          <a:blip r:embed="rId3"/>
          <a:stretch>
            <a:fillRect/>
          </a:stretch>
        </p:blipFill>
        <p:spPr>
          <a:xfrm flipV="1">
            <a:off x="838200" y="4084644"/>
            <a:ext cx="5676068" cy="339973"/>
          </a:xfrm>
          <a:prstGeom prst="rect">
            <a:avLst/>
          </a:prstGeom>
        </p:spPr>
      </p:pic>
    </p:spTree>
    <p:extLst>
      <p:ext uri="{BB962C8B-B14F-4D97-AF65-F5344CB8AC3E}">
        <p14:creationId xmlns:p14="http://schemas.microsoft.com/office/powerpoint/2010/main" val="2487604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3: GENERUJTE NEGATÍVNE NÁPADY</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Zamyslite sa, čo by mohlo viesť k neúspešnej kampani (čím viac negatívnych nápadov, tým lepšie):</a:t>
            </a:r>
            <a:endParaRPr lang="sk-SK" dirty="0">
              <a:solidFill>
                <a:srgbClr val="F17C55"/>
              </a:solidFill>
            </a:endParaRPr>
          </a:p>
        </p:txBody>
      </p:sp>
      <p:pic>
        <p:nvPicPr>
          <p:cNvPr id="5" name="Obrázok 4">
            <a:extLst>
              <a:ext uri="{FF2B5EF4-FFF2-40B4-BE49-F238E27FC236}">
                <a16:creationId xmlns:a16="http://schemas.microsoft.com/office/drawing/2014/main" id="{34C0F92B-52C0-814E-B19A-0D547AF2B0C2}"/>
              </a:ext>
            </a:extLst>
          </p:cNvPr>
          <p:cNvPicPr>
            <a:picLocks noChangeAspect="1"/>
          </p:cNvPicPr>
          <p:nvPr/>
        </p:nvPicPr>
        <p:blipFill>
          <a:blip r:embed="rId3"/>
          <a:stretch>
            <a:fillRect/>
          </a:stretch>
        </p:blipFill>
        <p:spPr>
          <a:xfrm flipV="1">
            <a:off x="993373" y="3259013"/>
            <a:ext cx="5676068" cy="339973"/>
          </a:xfrm>
          <a:prstGeom prst="rect">
            <a:avLst/>
          </a:prstGeom>
        </p:spPr>
      </p:pic>
      <p:pic>
        <p:nvPicPr>
          <p:cNvPr id="6" name="Obrázok 5">
            <a:extLst>
              <a:ext uri="{FF2B5EF4-FFF2-40B4-BE49-F238E27FC236}">
                <a16:creationId xmlns:a16="http://schemas.microsoft.com/office/drawing/2014/main" id="{E6E4D793-68BE-874E-96AF-0421E6F1168C}"/>
              </a:ext>
            </a:extLst>
          </p:cNvPr>
          <p:cNvPicPr>
            <a:picLocks noChangeAspect="1"/>
          </p:cNvPicPr>
          <p:nvPr/>
        </p:nvPicPr>
        <p:blipFill>
          <a:blip r:embed="rId3"/>
          <a:stretch>
            <a:fillRect/>
          </a:stretch>
        </p:blipFill>
        <p:spPr>
          <a:xfrm flipV="1">
            <a:off x="993373" y="3671711"/>
            <a:ext cx="5676068" cy="339973"/>
          </a:xfrm>
          <a:prstGeom prst="rect">
            <a:avLst/>
          </a:prstGeom>
        </p:spPr>
      </p:pic>
      <p:pic>
        <p:nvPicPr>
          <p:cNvPr id="7" name="Obrázok 6">
            <a:extLst>
              <a:ext uri="{FF2B5EF4-FFF2-40B4-BE49-F238E27FC236}">
                <a16:creationId xmlns:a16="http://schemas.microsoft.com/office/drawing/2014/main" id="{68762EC0-3BCE-9740-98E7-5E5315C9FEBD}"/>
              </a:ext>
            </a:extLst>
          </p:cNvPr>
          <p:cNvPicPr>
            <a:picLocks noChangeAspect="1"/>
          </p:cNvPicPr>
          <p:nvPr/>
        </p:nvPicPr>
        <p:blipFill>
          <a:blip r:embed="rId3"/>
          <a:stretch>
            <a:fillRect/>
          </a:stretch>
        </p:blipFill>
        <p:spPr>
          <a:xfrm flipV="1">
            <a:off x="993373" y="4146621"/>
            <a:ext cx="5676068" cy="339973"/>
          </a:xfrm>
          <a:prstGeom prst="rect">
            <a:avLst/>
          </a:prstGeom>
        </p:spPr>
      </p:pic>
      <p:pic>
        <p:nvPicPr>
          <p:cNvPr id="8" name="Obrázok 7">
            <a:extLst>
              <a:ext uri="{FF2B5EF4-FFF2-40B4-BE49-F238E27FC236}">
                <a16:creationId xmlns:a16="http://schemas.microsoft.com/office/drawing/2014/main" id="{9F97AAF1-601C-AE48-933E-83A393E8B58C}"/>
              </a:ext>
            </a:extLst>
          </p:cNvPr>
          <p:cNvPicPr>
            <a:picLocks noChangeAspect="1"/>
          </p:cNvPicPr>
          <p:nvPr/>
        </p:nvPicPr>
        <p:blipFill>
          <a:blip r:embed="rId3"/>
          <a:stretch>
            <a:fillRect/>
          </a:stretch>
        </p:blipFill>
        <p:spPr>
          <a:xfrm flipV="1">
            <a:off x="993373" y="4628808"/>
            <a:ext cx="5676068" cy="339973"/>
          </a:xfrm>
          <a:prstGeom prst="rect">
            <a:avLst/>
          </a:prstGeom>
        </p:spPr>
      </p:pic>
    </p:spTree>
    <p:extLst>
      <p:ext uri="{BB962C8B-B14F-4D97-AF65-F5344CB8AC3E}">
        <p14:creationId xmlns:p14="http://schemas.microsoft.com/office/powerpoint/2010/main" val="515546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4: PREMEŇTE NEGATÍVNE NÁPADY NA POZITÍVNE RIEŠENIA</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solidFill>
                  <a:srgbClr val="F17C55"/>
                </a:solidFill>
              </a:rPr>
              <a:t>Z negatívnych nápadov vytvorte efektívne riešenia:</a:t>
            </a:r>
          </a:p>
          <a:p>
            <a:pPr marL="0" indent="0" algn="just">
              <a:buNone/>
            </a:pPr>
            <a:r>
              <a:rPr lang="sk-SK" dirty="0"/>
              <a:t>• Negatívne: </a:t>
            </a:r>
          </a:p>
          <a:p>
            <a:pPr marL="0" indent="0" algn="just">
              <a:buNone/>
            </a:pPr>
            <a:r>
              <a:rPr lang="sk-SK" dirty="0"/>
              <a:t>• Riešenie: </a:t>
            </a:r>
            <a:endParaRPr lang="sk-SK" i="1" dirty="0">
              <a:solidFill>
                <a:srgbClr val="F17C55"/>
              </a:solidFill>
            </a:endParaRPr>
          </a:p>
        </p:txBody>
      </p:sp>
      <p:pic>
        <p:nvPicPr>
          <p:cNvPr id="4" name="Obrázok 3">
            <a:extLst>
              <a:ext uri="{FF2B5EF4-FFF2-40B4-BE49-F238E27FC236}">
                <a16:creationId xmlns:a16="http://schemas.microsoft.com/office/drawing/2014/main" id="{B97E422A-9320-E04B-9F60-C056890D1F6B}"/>
              </a:ext>
            </a:extLst>
          </p:cNvPr>
          <p:cNvPicPr>
            <a:picLocks noChangeAspect="1"/>
          </p:cNvPicPr>
          <p:nvPr/>
        </p:nvPicPr>
        <p:blipFill>
          <a:blip r:embed="rId3"/>
          <a:stretch>
            <a:fillRect/>
          </a:stretch>
        </p:blipFill>
        <p:spPr>
          <a:xfrm flipV="1">
            <a:off x="3035533" y="3091595"/>
            <a:ext cx="5676068" cy="339973"/>
          </a:xfrm>
          <a:prstGeom prst="rect">
            <a:avLst/>
          </a:prstGeom>
        </p:spPr>
      </p:pic>
      <p:pic>
        <p:nvPicPr>
          <p:cNvPr id="5" name="Obrázok 4">
            <a:extLst>
              <a:ext uri="{FF2B5EF4-FFF2-40B4-BE49-F238E27FC236}">
                <a16:creationId xmlns:a16="http://schemas.microsoft.com/office/drawing/2014/main" id="{484EC6E9-0173-E441-A909-CFB110FA0863}"/>
              </a:ext>
            </a:extLst>
          </p:cNvPr>
          <p:cNvPicPr>
            <a:picLocks noChangeAspect="1"/>
          </p:cNvPicPr>
          <p:nvPr/>
        </p:nvPicPr>
        <p:blipFill>
          <a:blip r:embed="rId3"/>
          <a:stretch>
            <a:fillRect/>
          </a:stretch>
        </p:blipFill>
        <p:spPr>
          <a:xfrm flipV="1">
            <a:off x="3035533" y="3504293"/>
            <a:ext cx="5676068" cy="339973"/>
          </a:xfrm>
          <a:prstGeom prst="rect">
            <a:avLst/>
          </a:prstGeom>
        </p:spPr>
      </p:pic>
      <p:pic>
        <p:nvPicPr>
          <p:cNvPr id="6" name="Obrázok 5">
            <a:extLst>
              <a:ext uri="{FF2B5EF4-FFF2-40B4-BE49-F238E27FC236}">
                <a16:creationId xmlns:a16="http://schemas.microsoft.com/office/drawing/2014/main" id="{73BB89A7-4C3D-7544-9BF1-49F82BE1FC61}"/>
              </a:ext>
            </a:extLst>
          </p:cNvPr>
          <p:cNvPicPr>
            <a:picLocks noChangeAspect="1"/>
          </p:cNvPicPr>
          <p:nvPr/>
        </p:nvPicPr>
        <p:blipFill>
          <a:blip r:embed="rId3"/>
          <a:stretch>
            <a:fillRect/>
          </a:stretch>
        </p:blipFill>
        <p:spPr>
          <a:xfrm flipV="1">
            <a:off x="3035533" y="3979203"/>
            <a:ext cx="5676068" cy="339973"/>
          </a:xfrm>
          <a:prstGeom prst="rect">
            <a:avLst/>
          </a:prstGeom>
        </p:spPr>
      </p:pic>
      <p:pic>
        <p:nvPicPr>
          <p:cNvPr id="7" name="Obrázok 6">
            <a:extLst>
              <a:ext uri="{FF2B5EF4-FFF2-40B4-BE49-F238E27FC236}">
                <a16:creationId xmlns:a16="http://schemas.microsoft.com/office/drawing/2014/main" id="{F6BD4ACB-9DCE-8244-9552-B088AEF4AE50}"/>
              </a:ext>
            </a:extLst>
          </p:cNvPr>
          <p:cNvPicPr>
            <a:picLocks noChangeAspect="1"/>
          </p:cNvPicPr>
          <p:nvPr/>
        </p:nvPicPr>
        <p:blipFill>
          <a:blip r:embed="rId3"/>
          <a:stretch>
            <a:fillRect/>
          </a:stretch>
        </p:blipFill>
        <p:spPr>
          <a:xfrm flipV="1">
            <a:off x="3035533" y="4461390"/>
            <a:ext cx="5676068" cy="339973"/>
          </a:xfrm>
          <a:prstGeom prst="rect">
            <a:avLst/>
          </a:prstGeom>
        </p:spPr>
      </p:pic>
      <p:pic>
        <p:nvPicPr>
          <p:cNvPr id="8" name="Obrázok 7">
            <a:extLst>
              <a:ext uri="{FF2B5EF4-FFF2-40B4-BE49-F238E27FC236}">
                <a16:creationId xmlns:a16="http://schemas.microsoft.com/office/drawing/2014/main" id="{F223731A-42B9-DF4A-8ECE-F54D53F45D1F}"/>
              </a:ext>
            </a:extLst>
          </p:cNvPr>
          <p:cNvPicPr>
            <a:picLocks noChangeAspect="1"/>
          </p:cNvPicPr>
          <p:nvPr/>
        </p:nvPicPr>
        <p:blipFill>
          <a:blip r:embed="rId3"/>
          <a:stretch>
            <a:fillRect/>
          </a:stretch>
        </p:blipFill>
        <p:spPr>
          <a:xfrm flipV="1">
            <a:off x="3035533" y="2541392"/>
            <a:ext cx="5676068" cy="339973"/>
          </a:xfrm>
          <a:prstGeom prst="rect">
            <a:avLst/>
          </a:prstGeom>
        </p:spPr>
      </p:pic>
    </p:spTree>
    <p:extLst>
      <p:ext uri="{BB962C8B-B14F-4D97-AF65-F5344CB8AC3E}">
        <p14:creationId xmlns:p14="http://schemas.microsoft.com/office/powerpoint/2010/main" val="3376444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5: VYHODNOŤTE A APLIKUJTE NÁPADY</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Z </a:t>
            </a:r>
            <a:r>
              <a:rPr lang="sk-SK" dirty="0" err="1"/>
              <a:t>identifi</a:t>
            </a:r>
            <a:r>
              <a:rPr lang="sk-SK" dirty="0"/>
              <a:t> kovaných riešení vyberte najlepšie a navrhnite ich implementáciu do reklamnej kampane podľa zadania. </a:t>
            </a:r>
            <a:endParaRPr lang="sk-SK" i="1" dirty="0">
              <a:solidFill>
                <a:srgbClr val="F17C55"/>
              </a:solidFill>
            </a:endParaRPr>
          </a:p>
        </p:txBody>
      </p:sp>
    </p:spTree>
    <p:extLst>
      <p:ext uri="{BB962C8B-B14F-4D97-AF65-F5344CB8AC3E}">
        <p14:creationId xmlns:p14="http://schemas.microsoft.com/office/powerpoint/2010/main" val="3166806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lstStyle/>
          <a:p>
            <a:r>
              <a:rPr lang="sk-SK" dirty="0"/>
              <a:t>1. POPIS NÁSTROJA</a:t>
            </a:r>
          </a:p>
        </p:txBody>
      </p:sp>
    </p:spTree>
    <p:extLst>
      <p:ext uri="{BB962C8B-B14F-4D97-AF65-F5344CB8AC3E}">
        <p14:creationId xmlns:p14="http://schemas.microsoft.com/office/powerpoint/2010/main" val="3430408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lstStyle/>
          <a:p>
            <a:r>
              <a:rPr lang="sk-SK" dirty="0"/>
              <a:t>VÝSTUPY</a:t>
            </a:r>
          </a:p>
        </p:txBody>
      </p:sp>
    </p:spTree>
    <p:extLst>
      <p:ext uri="{BB962C8B-B14F-4D97-AF65-F5344CB8AC3E}">
        <p14:creationId xmlns:p14="http://schemas.microsoft.com/office/powerpoint/2010/main" val="1804275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1. STRUČNÁ PREZENTÁCIA KAMPANE MAX. 10 MINÚT):</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Študenti pripravia prezentáciu obsahujúcu:</a:t>
            </a:r>
          </a:p>
          <a:p>
            <a:pPr marL="0" indent="0" algn="just">
              <a:buNone/>
            </a:pPr>
            <a:r>
              <a:rPr lang="sk-SK" dirty="0"/>
              <a:t>• Reverzný problém. </a:t>
            </a:r>
          </a:p>
          <a:p>
            <a:pPr marL="0" indent="0" algn="just">
              <a:buNone/>
            </a:pPr>
            <a:r>
              <a:rPr lang="sk-SK" dirty="0"/>
              <a:t>• Negatívne nápady. </a:t>
            </a:r>
          </a:p>
          <a:p>
            <a:pPr marL="0" indent="0" algn="just">
              <a:buNone/>
            </a:pPr>
            <a:r>
              <a:rPr lang="sk-SK" dirty="0"/>
              <a:t>• Transformované nápady z reverzného brainstormingu. </a:t>
            </a:r>
          </a:p>
          <a:p>
            <a:pPr marL="0" indent="0" algn="just">
              <a:buNone/>
            </a:pPr>
            <a:r>
              <a:rPr lang="sk-SK" dirty="0"/>
              <a:t>• Cieľ kampane a profi l cieľovej skupiny. </a:t>
            </a:r>
          </a:p>
          <a:p>
            <a:pPr marL="0" indent="0" algn="just">
              <a:buNone/>
            </a:pPr>
            <a:r>
              <a:rPr lang="sk-SK" dirty="0"/>
              <a:t>• Návrh realizácie kampane. • Kritickú analýzu rizík a návrh ich riešenia.</a:t>
            </a:r>
            <a:endParaRPr lang="sk-SK" i="1" dirty="0"/>
          </a:p>
        </p:txBody>
      </p:sp>
      <p:pic>
        <p:nvPicPr>
          <p:cNvPr id="7" name="Obrázok 6">
            <a:extLst>
              <a:ext uri="{FF2B5EF4-FFF2-40B4-BE49-F238E27FC236}">
                <a16:creationId xmlns:a16="http://schemas.microsoft.com/office/drawing/2014/main" id="{238C7967-BF8B-B442-B02F-79F776D19C9C}"/>
              </a:ext>
            </a:extLst>
          </p:cNvPr>
          <p:cNvPicPr>
            <a:picLocks noChangeAspect="1"/>
          </p:cNvPicPr>
          <p:nvPr/>
        </p:nvPicPr>
        <p:blipFill>
          <a:blip r:embed="rId3"/>
          <a:stretch>
            <a:fillRect/>
          </a:stretch>
        </p:blipFill>
        <p:spPr>
          <a:xfrm>
            <a:off x="9148767" y="5400993"/>
            <a:ext cx="3810000" cy="2527300"/>
          </a:xfrm>
          <a:prstGeom prst="rect">
            <a:avLst/>
          </a:prstGeom>
        </p:spPr>
      </p:pic>
    </p:spTree>
    <p:extLst>
      <p:ext uri="{BB962C8B-B14F-4D97-AF65-F5344CB8AC3E}">
        <p14:creationId xmlns:p14="http://schemas.microsoft.com/office/powerpoint/2010/main" val="599410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2. PÍSOMNÝ DOKUMENT (1 – 2 STRANY):</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Dokument bude obsahovať: </a:t>
            </a:r>
          </a:p>
          <a:p>
            <a:pPr marL="0" indent="0" algn="just">
              <a:buNone/>
            </a:pPr>
            <a:r>
              <a:rPr lang="sk-SK" dirty="0"/>
              <a:t>• Cieľ kampane a profi l cieľovej skupiny. </a:t>
            </a:r>
          </a:p>
          <a:p>
            <a:pPr marL="0" indent="0" algn="just">
              <a:buNone/>
            </a:pPr>
            <a:r>
              <a:rPr lang="sk-SK" dirty="0"/>
              <a:t>• Negatívne nápady a transformácie: Ako negatívne nápady viedli k pozitívnym riešeniam. </a:t>
            </a:r>
          </a:p>
          <a:p>
            <a:pPr marL="0" indent="0" algn="just">
              <a:buNone/>
            </a:pPr>
            <a:r>
              <a:rPr lang="sk-SK" dirty="0"/>
              <a:t>• Realizačný plán kampane (podľa prípadového modelu).</a:t>
            </a:r>
            <a:endParaRPr lang="sk-SK" i="1" dirty="0"/>
          </a:p>
        </p:txBody>
      </p:sp>
      <p:pic>
        <p:nvPicPr>
          <p:cNvPr id="7" name="Obrázok 6">
            <a:extLst>
              <a:ext uri="{FF2B5EF4-FFF2-40B4-BE49-F238E27FC236}">
                <a16:creationId xmlns:a16="http://schemas.microsoft.com/office/drawing/2014/main" id="{238C7967-BF8B-B442-B02F-79F776D19C9C}"/>
              </a:ext>
            </a:extLst>
          </p:cNvPr>
          <p:cNvPicPr>
            <a:picLocks noChangeAspect="1"/>
          </p:cNvPicPr>
          <p:nvPr/>
        </p:nvPicPr>
        <p:blipFill>
          <a:blip r:embed="rId3"/>
          <a:stretch>
            <a:fillRect/>
          </a:stretch>
        </p:blipFill>
        <p:spPr>
          <a:xfrm>
            <a:off x="9148767" y="5400993"/>
            <a:ext cx="3810000" cy="2527300"/>
          </a:xfrm>
          <a:prstGeom prst="rect">
            <a:avLst/>
          </a:prstGeom>
        </p:spPr>
      </p:pic>
    </p:spTree>
    <p:extLst>
      <p:ext uri="{BB962C8B-B14F-4D97-AF65-F5344CB8AC3E}">
        <p14:creationId xmlns:p14="http://schemas.microsoft.com/office/powerpoint/2010/main" val="1555719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4A3533-37D9-C4FD-A56B-813C74A94868}"/>
              </a:ext>
            </a:extLst>
          </p:cNvPr>
          <p:cNvSpPr>
            <a:spLocks noGrp="1"/>
          </p:cNvSpPr>
          <p:nvPr>
            <p:ph type="ctrTitle"/>
          </p:nvPr>
        </p:nvSpPr>
        <p:spPr/>
        <p:txBody>
          <a:bodyPr/>
          <a:lstStyle/>
          <a:p>
            <a:r>
              <a:rPr lang="sk-SK" dirty="0"/>
              <a:t>ĎAKUJEM ZA POZORNOSŤ</a:t>
            </a:r>
          </a:p>
        </p:txBody>
      </p:sp>
      <p:pic>
        <p:nvPicPr>
          <p:cNvPr id="3" name="Obrázok 2">
            <a:extLst>
              <a:ext uri="{FF2B5EF4-FFF2-40B4-BE49-F238E27FC236}">
                <a16:creationId xmlns:a16="http://schemas.microsoft.com/office/drawing/2014/main" id="{AA0D15F9-904B-ED49-9674-48F4C8474D11}"/>
              </a:ext>
            </a:extLst>
          </p:cNvPr>
          <p:cNvPicPr>
            <a:picLocks noChangeAspect="1"/>
          </p:cNvPicPr>
          <p:nvPr/>
        </p:nvPicPr>
        <p:blipFill>
          <a:blip r:embed="rId2"/>
          <a:stretch>
            <a:fillRect/>
          </a:stretch>
        </p:blipFill>
        <p:spPr>
          <a:xfrm>
            <a:off x="322302" y="5536608"/>
            <a:ext cx="1658865" cy="341355"/>
          </a:xfrm>
          <a:prstGeom prst="rect">
            <a:avLst/>
          </a:prstGeom>
        </p:spPr>
      </p:pic>
      <p:pic>
        <p:nvPicPr>
          <p:cNvPr id="4" name="Obrázok 3">
            <a:extLst>
              <a:ext uri="{FF2B5EF4-FFF2-40B4-BE49-F238E27FC236}">
                <a16:creationId xmlns:a16="http://schemas.microsoft.com/office/drawing/2014/main" id="{C750C70C-45DD-1348-9B12-4582434FE20A}"/>
              </a:ext>
            </a:extLst>
          </p:cNvPr>
          <p:cNvPicPr>
            <a:picLocks noChangeAspect="1"/>
          </p:cNvPicPr>
          <p:nvPr/>
        </p:nvPicPr>
        <p:blipFill>
          <a:blip r:embed="rId3"/>
          <a:stretch>
            <a:fillRect/>
          </a:stretch>
        </p:blipFill>
        <p:spPr>
          <a:xfrm>
            <a:off x="4697466" y="6053786"/>
            <a:ext cx="1365483" cy="312285"/>
          </a:xfrm>
          <a:prstGeom prst="rect">
            <a:avLst/>
          </a:prstGeom>
        </p:spPr>
      </p:pic>
      <p:pic>
        <p:nvPicPr>
          <p:cNvPr id="5" name="Obrázok 4">
            <a:extLst>
              <a:ext uri="{FF2B5EF4-FFF2-40B4-BE49-F238E27FC236}">
                <a16:creationId xmlns:a16="http://schemas.microsoft.com/office/drawing/2014/main" id="{6DA2ABE2-84A3-DE4E-9DB8-6492098142D4}"/>
              </a:ext>
            </a:extLst>
          </p:cNvPr>
          <p:cNvPicPr>
            <a:picLocks noChangeAspect="1"/>
          </p:cNvPicPr>
          <p:nvPr/>
        </p:nvPicPr>
        <p:blipFill>
          <a:blip r:embed="rId4"/>
          <a:stretch>
            <a:fillRect/>
          </a:stretch>
        </p:blipFill>
        <p:spPr>
          <a:xfrm>
            <a:off x="8151581" y="6053786"/>
            <a:ext cx="3129182" cy="323709"/>
          </a:xfrm>
          <a:prstGeom prst="rect">
            <a:avLst/>
          </a:prstGeom>
        </p:spPr>
      </p:pic>
      <p:pic>
        <p:nvPicPr>
          <p:cNvPr id="6" name="Obrázok 5">
            <a:extLst>
              <a:ext uri="{FF2B5EF4-FFF2-40B4-BE49-F238E27FC236}">
                <a16:creationId xmlns:a16="http://schemas.microsoft.com/office/drawing/2014/main" id="{6C421568-6AEF-9849-BC0B-27F422A4BE1F}"/>
              </a:ext>
            </a:extLst>
          </p:cNvPr>
          <p:cNvPicPr>
            <a:picLocks noChangeAspect="1"/>
          </p:cNvPicPr>
          <p:nvPr/>
        </p:nvPicPr>
        <p:blipFill>
          <a:blip r:embed="rId5"/>
          <a:stretch>
            <a:fillRect/>
          </a:stretch>
        </p:blipFill>
        <p:spPr>
          <a:xfrm>
            <a:off x="6445716" y="6038606"/>
            <a:ext cx="1323098" cy="381310"/>
          </a:xfrm>
          <a:prstGeom prst="rect">
            <a:avLst/>
          </a:prstGeom>
        </p:spPr>
      </p:pic>
      <p:sp>
        <p:nvSpPr>
          <p:cNvPr id="7" name="Nadpis 1">
            <a:extLst>
              <a:ext uri="{FF2B5EF4-FFF2-40B4-BE49-F238E27FC236}">
                <a16:creationId xmlns:a16="http://schemas.microsoft.com/office/drawing/2014/main" id="{A6BCEC72-79C8-974F-8741-5898B54E3819}"/>
              </a:ext>
            </a:extLst>
          </p:cNvPr>
          <p:cNvSpPr txBox="1">
            <a:spLocks/>
          </p:cNvSpPr>
          <p:nvPr/>
        </p:nvSpPr>
        <p:spPr>
          <a:xfrm>
            <a:off x="4568415" y="2524340"/>
            <a:ext cx="10090206" cy="34865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7200" b="0" i="0" kern="1200">
                <a:solidFill>
                  <a:schemeClr val="bg1"/>
                </a:solidFill>
                <a:latin typeface="IBM Plex Sans Light" panose="020B0503050203000203" pitchFamily="34" charset="0"/>
                <a:ea typeface="+mj-ea"/>
                <a:cs typeface="+mj-cs"/>
              </a:defRPr>
            </a:lvl1pPr>
          </a:lstStyle>
          <a:p>
            <a:r>
              <a:rPr lang="sk-SK" sz="1800" i="1" dirty="0"/>
              <a:t>PROJEKT VZNIKOL NA:</a:t>
            </a:r>
          </a:p>
        </p:txBody>
      </p:sp>
    </p:spTree>
    <p:extLst>
      <p:ext uri="{BB962C8B-B14F-4D97-AF65-F5344CB8AC3E}">
        <p14:creationId xmlns:p14="http://schemas.microsoft.com/office/powerpoint/2010/main" val="47568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lstStyle/>
          <a:p>
            <a:r>
              <a:rPr lang="sk-SK" dirty="0"/>
              <a:t>O nástroji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fontScale="92500" lnSpcReduction="10000"/>
          </a:bodyPr>
          <a:lstStyle/>
          <a:p>
            <a:pPr marL="0" indent="0" algn="just">
              <a:buNone/>
            </a:pPr>
            <a:r>
              <a:rPr lang="sk-SK" dirty="0"/>
              <a:t>Metóda </a:t>
            </a:r>
            <a:r>
              <a:rPr lang="sk-SK" b="1" dirty="0"/>
              <a:t>„</a:t>
            </a:r>
            <a:r>
              <a:rPr lang="sk-SK" b="1" dirty="0" err="1"/>
              <a:t>Reverse</a:t>
            </a:r>
            <a:r>
              <a:rPr lang="sk-SK" b="1" dirty="0"/>
              <a:t> </a:t>
            </a:r>
            <a:r>
              <a:rPr lang="sk-SK" b="1" dirty="0" err="1"/>
              <a:t>Thinking</a:t>
            </a:r>
            <a:r>
              <a:rPr lang="sk-SK" b="1" dirty="0"/>
              <a:t>“ (reverzné myslenie) </a:t>
            </a:r>
            <a:r>
              <a:rPr lang="sk-SK" dirty="0"/>
              <a:t>je kreatívna technika, ktorá obracia tradičné myšlienkové procesy tým, že sa zameriava na hľadanie riešení cez opačné uvažovanie. Namiesto otázky „Ako môžeme vyriešiť tento problém?“ sa zameriavame na otázku „Ako by sme tento problém zhoršili?“ alebo „Čo by sme robili, ak by sme chceli úplne zničiť záujem o tento produkt?“. Táto technika pomáha odhaliť nové pohľady na riešenia a často vedie k originálnym a inovatívnym nápadom. Reverzné myslenie je založené na princípe narušenia vzorcov uvažovania. Umožňuje nám „otočiť“ náš bežný prístup a spoznať aspekty problému, ktoré by sme si inak nevšimli. V psychológii sa tento proces označuje ako „kognitívna reštrukturalizácia“, pri ktorej sa mení pohľad na problém, čo umožňuje vznik nových riešení. </a:t>
            </a:r>
          </a:p>
        </p:txBody>
      </p:sp>
      <p:pic>
        <p:nvPicPr>
          <p:cNvPr id="4" name="Obrázok 3">
            <a:extLst>
              <a:ext uri="{FF2B5EF4-FFF2-40B4-BE49-F238E27FC236}">
                <a16:creationId xmlns:a16="http://schemas.microsoft.com/office/drawing/2014/main" id="{D62A5461-88D2-D946-9DB5-0D5CC105A4CB}"/>
              </a:ext>
            </a:extLst>
          </p:cNvPr>
          <p:cNvPicPr>
            <a:picLocks noChangeAspect="1"/>
          </p:cNvPicPr>
          <p:nvPr/>
        </p:nvPicPr>
        <p:blipFill>
          <a:blip r:embed="rId2"/>
          <a:stretch>
            <a:fillRect/>
          </a:stretch>
        </p:blipFill>
        <p:spPr>
          <a:xfrm rot="4640569">
            <a:off x="9753344" y="-1727057"/>
            <a:ext cx="1419919" cy="4184364"/>
          </a:xfrm>
          <a:prstGeom prst="rect">
            <a:avLst/>
          </a:prstGeom>
        </p:spPr>
      </p:pic>
    </p:spTree>
    <p:extLst>
      <p:ext uri="{BB962C8B-B14F-4D97-AF65-F5344CB8AC3E}">
        <p14:creationId xmlns:p14="http://schemas.microsoft.com/office/powerpoint/2010/main" val="3562893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lstStyle/>
          <a:p>
            <a:r>
              <a:rPr lang="sk-SK" b="1" dirty="0"/>
              <a:t>Cieľ nástroja</a:t>
            </a:r>
            <a:endParaRPr lang="sk-SK" dirty="0"/>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normAutofit/>
          </a:bodyPr>
          <a:lstStyle/>
          <a:p>
            <a:pPr marL="0" indent="0" algn="just">
              <a:buNone/>
            </a:pPr>
            <a:r>
              <a:rPr lang="sk-SK" dirty="0"/>
              <a:t>Cieľom reverzného myslenia je vymaniť sa z bežných vzorcov uvažovania a objaviť nové možnosti a kreatívne riešenia tým, že sa pozrieme na problémy z opačného uhla pohľadu.</a:t>
            </a:r>
          </a:p>
        </p:txBody>
      </p:sp>
      <p:pic>
        <p:nvPicPr>
          <p:cNvPr id="6" name="Obrázok 5">
            <a:extLst>
              <a:ext uri="{FF2B5EF4-FFF2-40B4-BE49-F238E27FC236}">
                <a16:creationId xmlns:a16="http://schemas.microsoft.com/office/drawing/2014/main" id="{71BADC40-4233-224D-9A55-22CDDC8C81AE}"/>
              </a:ext>
            </a:extLst>
          </p:cNvPr>
          <p:cNvPicPr>
            <a:picLocks noChangeAspect="1"/>
          </p:cNvPicPr>
          <p:nvPr/>
        </p:nvPicPr>
        <p:blipFill>
          <a:blip r:embed="rId3"/>
          <a:stretch>
            <a:fillRect/>
          </a:stretch>
        </p:blipFill>
        <p:spPr>
          <a:xfrm rot="7973808">
            <a:off x="10860117" y="-401495"/>
            <a:ext cx="1419919" cy="4184364"/>
          </a:xfrm>
          <a:prstGeom prst="rect">
            <a:avLst/>
          </a:prstGeom>
        </p:spPr>
      </p:pic>
    </p:spTree>
    <p:extLst>
      <p:ext uri="{BB962C8B-B14F-4D97-AF65-F5344CB8AC3E}">
        <p14:creationId xmlns:p14="http://schemas.microsoft.com/office/powerpoint/2010/main" val="82386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AAFE1B-2AAD-F0D2-4978-E0665682CAA6}"/>
              </a:ext>
            </a:extLst>
          </p:cNvPr>
          <p:cNvSpPr>
            <a:spLocks noGrp="1"/>
          </p:cNvSpPr>
          <p:nvPr>
            <p:ph type="ctrTitle"/>
          </p:nvPr>
        </p:nvSpPr>
        <p:spPr/>
        <p:txBody>
          <a:bodyPr/>
          <a:lstStyle/>
          <a:p>
            <a:r>
              <a:rPr lang="sk-SK" dirty="0"/>
              <a:t>2. KROK ZA KROKOM: NÁVOD AKO NA NÁSTROJ</a:t>
            </a:r>
          </a:p>
        </p:txBody>
      </p:sp>
    </p:spTree>
    <p:extLst>
      <p:ext uri="{BB962C8B-B14F-4D97-AF65-F5344CB8AC3E}">
        <p14:creationId xmlns:p14="http://schemas.microsoft.com/office/powerpoint/2010/main" val="991656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lstStyle/>
          <a:p>
            <a:r>
              <a:rPr lang="sk-SK" dirty="0"/>
              <a:t>Pripravte si</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lstStyle/>
          <a:p>
            <a:pPr marL="0" indent="0" algn="just">
              <a:buNone/>
            </a:pPr>
            <a:r>
              <a:rPr lang="sk-SK" dirty="0"/>
              <a:t>• </a:t>
            </a:r>
            <a:r>
              <a:rPr lang="sk-SK" dirty="0">
                <a:solidFill>
                  <a:srgbClr val="F17C55"/>
                </a:solidFill>
              </a:rPr>
              <a:t>papiere na zapisovanie nápadov</a:t>
            </a:r>
            <a:r>
              <a:rPr lang="sk-SK" dirty="0"/>
              <a:t>, </a:t>
            </a:r>
          </a:p>
          <a:p>
            <a:pPr marL="0" indent="0" algn="just">
              <a:buNone/>
            </a:pPr>
            <a:r>
              <a:rPr lang="sk-SK" dirty="0"/>
              <a:t>• </a:t>
            </a:r>
            <a:r>
              <a:rPr lang="sk-SK" dirty="0">
                <a:solidFill>
                  <a:srgbClr val="F17C55"/>
                </a:solidFill>
              </a:rPr>
              <a:t>20 – 30 </a:t>
            </a:r>
            <a:r>
              <a:rPr lang="sk-SK" dirty="0"/>
              <a:t>minút, </a:t>
            </a:r>
          </a:p>
          <a:p>
            <a:pPr marL="0" indent="0" algn="just">
              <a:buNone/>
            </a:pPr>
            <a:r>
              <a:rPr lang="sk-SK" dirty="0"/>
              <a:t>• tím (</a:t>
            </a:r>
            <a:r>
              <a:rPr lang="sk-SK" dirty="0">
                <a:solidFill>
                  <a:srgbClr val="F17C55"/>
                </a:solidFill>
              </a:rPr>
              <a:t>2 – 5 ľudí</a:t>
            </a:r>
            <a:r>
              <a:rPr lang="sk-SK" dirty="0"/>
              <a:t>).</a:t>
            </a:r>
            <a:endParaRPr lang="sk-SK" dirty="0">
              <a:solidFill>
                <a:srgbClr val="F17C55"/>
              </a:solidFill>
            </a:endParaRPr>
          </a:p>
        </p:txBody>
      </p:sp>
      <p:pic>
        <p:nvPicPr>
          <p:cNvPr id="5" name="Obrázok 4">
            <a:extLst>
              <a:ext uri="{FF2B5EF4-FFF2-40B4-BE49-F238E27FC236}">
                <a16:creationId xmlns:a16="http://schemas.microsoft.com/office/drawing/2014/main" id="{51708447-A610-714D-AD82-7DA0821B4058}"/>
              </a:ext>
            </a:extLst>
          </p:cNvPr>
          <p:cNvPicPr>
            <a:picLocks noChangeAspect="1"/>
          </p:cNvPicPr>
          <p:nvPr/>
        </p:nvPicPr>
        <p:blipFill>
          <a:blip r:embed="rId3"/>
          <a:stretch>
            <a:fillRect/>
          </a:stretch>
        </p:blipFill>
        <p:spPr>
          <a:xfrm flipV="1">
            <a:off x="6515932" y="5636524"/>
            <a:ext cx="5676068" cy="339973"/>
          </a:xfrm>
          <a:prstGeom prst="rect">
            <a:avLst/>
          </a:prstGeom>
        </p:spPr>
      </p:pic>
    </p:spTree>
    <p:extLst>
      <p:ext uri="{BB962C8B-B14F-4D97-AF65-F5344CB8AC3E}">
        <p14:creationId xmlns:p14="http://schemas.microsoft.com/office/powerpoint/2010/main" val="1149038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95C11D-4E53-4594-8FB2-675348175703}"/>
              </a:ext>
            </a:extLst>
          </p:cNvPr>
          <p:cNvSpPr>
            <a:spLocks noGrp="1"/>
          </p:cNvSpPr>
          <p:nvPr>
            <p:ph type="title"/>
          </p:nvPr>
        </p:nvSpPr>
        <p:spPr/>
        <p:txBody>
          <a:bodyPr>
            <a:normAutofit/>
          </a:bodyPr>
          <a:lstStyle/>
          <a:p>
            <a:r>
              <a:rPr lang="sk-SK" dirty="0"/>
              <a:t>KROK 1: DEFINUJTE PROBLÉM </a:t>
            </a:r>
          </a:p>
        </p:txBody>
      </p:sp>
      <p:sp>
        <p:nvSpPr>
          <p:cNvPr id="3" name="Zástupný objekt pre obsah 2">
            <a:extLst>
              <a:ext uri="{FF2B5EF4-FFF2-40B4-BE49-F238E27FC236}">
                <a16:creationId xmlns:a16="http://schemas.microsoft.com/office/drawing/2014/main" id="{AE981BD2-1877-0E06-49F7-EC523175DABD}"/>
              </a:ext>
            </a:extLst>
          </p:cNvPr>
          <p:cNvSpPr>
            <a:spLocks noGrp="1"/>
          </p:cNvSpPr>
          <p:nvPr>
            <p:ph idx="1"/>
          </p:nvPr>
        </p:nvSpPr>
        <p:spPr/>
        <p:txBody>
          <a:bodyPr/>
          <a:lstStyle/>
          <a:p>
            <a:pPr marL="0" indent="0" algn="just">
              <a:buNone/>
            </a:pPr>
            <a:r>
              <a:rPr lang="sk-SK" dirty="0"/>
              <a:t>Jasne </a:t>
            </a:r>
            <a:r>
              <a:rPr lang="sk-SK" dirty="0" err="1"/>
              <a:t>identifi</a:t>
            </a:r>
            <a:r>
              <a:rPr lang="sk-SK" dirty="0"/>
              <a:t> kujte, aký problém sa snažíte vyriešiť. Povedzme, že chcete zvýšiť zapojenie zákazníkov na sociálnych sieťach. Napíšte si cieľ alebo úlohu, napríklad „Ako môžeme zvýšiť zapojenie na </a:t>
            </a:r>
            <a:r>
              <a:rPr lang="sk-SK" dirty="0" err="1"/>
              <a:t>Instagrame</a:t>
            </a:r>
            <a:r>
              <a:rPr lang="sk-SK" dirty="0"/>
              <a:t>?“ </a:t>
            </a:r>
            <a:endParaRPr lang="sk-SK" i="1" dirty="0"/>
          </a:p>
        </p:txBody>
      </p:sp>
      <p:pic>
        <p:nvPicPr>
          <p:cNvPr id="5" name="Obrázok 4">
            <a:extLst>
              <a:ext uri="{FF2B5EF4-FFF2-40B4-BE49-F238E27FC236}">
                <a16:creationId xmlns:a16="http://schemas.microsoft.com/office/drawing/2014/main" id="{51708447-A610-714D-AD82-7DA0821B4058}"/>
              </a:ext>
            </a:extLst>
          </p:cNvPr>
          <p:cNvPicPr>
            <a:picLocks noChangeAspect="1"/>
          </p:cNvPicPr>
          <p:nvPr/>
        </p:nvPicPr>
        <p:blipFill>
          <a:blip r:embed="rId3"/>
          <a:stretch>
            <a:fillRect/>
          </a:stretch>
        </p:blipFill>
        <p:spPr>
          <a:xfrm flipV="1">
            <a:off x="-731029" y="5445456"/>
            <a:ext cx="5676068" cy="339973"/>
          </a:xfrm>
          <a:prstGeom prst="rect">
            <a:avLst/>
          </a:prstGeom>
        </p:spPr>
      </p:pic>
    </p:spTree>
    <p:extLst>
      <p:ext uri="{BB962C8B-B14F-4D97-AF65-F5344CB8AC3E}">
        <p14:creationId xmlns:p14="http://schemas.microsoft.com/office/powerpoint/2010/main" val="929619225"/>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34FE3486354E44DB4377B87CE862822" ma:contentTypeVersion="15" ma:contentTypeDescription="Umožňuje vytvoriť nový dokument." ma:contentTypeScope="" ma:versionID="c6de5bacee3d0f30c377617d0549aeb5">
  <xsd:schema xmlns:xsd="http://www.w3.org/2001/XMLSchema" xmlns:xs="http://www.w3.org/2001/XMLSchema" xmlns:p="http://schemas.microsoft.com/office/2006/metadata/properties" xmlns:ns2="b88a5032-2e4c-46ad-a1f1-0015085a14e4" xmlns:ns3="a328dc52-fb2d-4242-928d-cd41f021992b" targetNamespace="http://schemas.microsoft.com/office/2006/metadata/properties" ma:root="true" ma:fieldsID="81acc87c208b2058c0424c04e73cc1ac" ns2:_="" ns3:_="">
    <xsd:import namespace="b88a5032-2e4c-46ad-a1f1-0015085a14e4"/>
    <xsd:import namespace="a328dc52-fb2d-4242-928d-cd41f021992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a5032-2e4c-46ad-a1f1-0015085a14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Značky obrázka" ma:readOnly="false" ma:fieldId="{5cf76f15-5ced-4ddc-b409-7134ff3c332f}" ma:taxonomyMulti="true" ma:sspId="952a87c1-e74a-435f-aff9-bea033da1c1c"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28dc52-fb2d-4242-928d-cd41f021992b" elementFormDefault="qualified">
    <xsd:import namespace="http://schemas.microsoft.com/office/2006/documentManagement/types"/>
    <xsd:import namespace="http://schemas.microsoft.com/office/infopath/2007/PartnerControls"/>
    <xsd:element name="SharedWithUsers" ma:index="11" nillable="true" ma:displayName="Zdieľa sa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Zdieľané s podrobnosťami" ma:internalName="SharedWithDetails" ma:readOnly="true">
      <xsd:simpleType>
        <xsd:restriction base="dms:Note">
          <xsd:maxLength value="255"/>
        </xsd:restriction>
      </xsd:simpleType>
    </xsd:element>
    <xsd:element name="TaxCatchAll" ma:index="16" nillable="true" ma:displayName="Taxonomy Catch All Column" ma:hidden="true" ma:list="{d00e58fc-31d4-4d54-a365-8ce214c1109f}" ma:internalName="TaxCatchAll" ma:showField="CatchAllData" ma:web="a328dc52-fb2d-4242-928d-cd41f02199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328dc52-fb2d-4242-928d-cd41f021992b" xsi:nil="true"/>
    <lcf76f155ced4ddcb4097134ff3c332f xmlns="b88a5032-2e4c-46ad-a1f1-0015085a14e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8054E8-3AEE-4869-AECE-035A57B7712D}"/>
</file>

<file path=customXml/itemProps2.xml><?xml version="1.0" encoding="utf-8"?>
<ds:datastoreItem xmlns:ds="http://schemas.openxmlformats.org/officeDocument/2006/customXml" ds:itemID="{84644086-2BB5-4585-A4AE-25BABC13E1DF}"/>
</file>

<file path=customXml/itemProps3.xml><?xml version="1.0" encoding="utf-8"?>
<ds:datastoreItem xmlns:ds="http://schemas.openxmlformats.org/officeDocument/2006/customXml" ds:itemID="{28DB7412-9577-452A-B798-CFCF49D79367}"/>
</file>

<file path=docProps/app.xml><?xml version="1.0" encoding="utf-8"?>
<Properties xmlns="http://schemas.openxmlformats.org/officeDocument/2006/extended-properties" xmlns:vt="http://schemas.openxmlformats.org/officeDocument/2006/docPropsVTypes">
  <TotalTime>8730</TotalTime>
  <Words>1479</Words>
  <Application>Microsoft Macintosh PowerPoint</Application>
  <PresentationFormat>Širokouhlá</PresentationFormat>
  <Paragraphs>139</Paragraphs>
  <Slides>43</Slides>
  <Notes>27</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43</vt:i4>
      </vt:variant>
    </vt:vector>
  </HeadingPairs>
  <TitlesOfParts>
    <vt:vector size="49" baseType="lpstr">
      <vt:lpstr>Calibri</vt:lpstr>
      <vt:lpstr>Arial</vt:lpstr>
      <vt:lpstr>Aptos</vt:lpstr>
      <vt:lpstr>IBM Plex Sans</vt:lpstr>
      <vt:lpstr>IBM Plex Sans Light</vt:lpstr>
      <vt:lpstr>Motív Office</vt:lpstr>
      <vt:lpstr>KREATIVITA A KREATÍVNE VYUČOVANIE MARKETINGOVEJ KOMUNIKÁCIE</vt:lpstr>
      <vt:lpstr>REVERZNÉ MYSLENIE</vt:lpstr>
      <vt:lpstr>TEORETICKÝ RÁMEC</vt:lpstr>
      <vt:lpstr>1. POPIS NÁSTROJA</vt:lpstr>
      <vt:lpstr>O nástroji </vt:lpstr>
      <vt:lpstr>Cieľ nástroja</vt:lpstr>
      <vt:lpstr>2. KROK ZA KROKOM: NÁVOD AKO NA NÁSTROJ</vt:lpstr>
      <vt:lpstr>Pripravte si</vt:lpstr>
      <vt:lpstr>KROK 1: DEFINUJTE PROBLÉM </vt:lpstr>
      <vt:lpstr>KROK 2: OTOČTE PROBLÉM NARUBY </vt:lpstr>
      <vt:lpstr>KROK 3: GENERUJTE OPAČNÉ NÁPADY </vt:lpstr>
      <vt:lpstr>KROK 4: PREMEŇTE NEGATÍVNE NÁPADY NA POZITÍVNE RIEŠENIA </vt:lpstr>
      <vt:lpstr>KROK 5: VYHODNOŤTE A APLIKUJTE NÁPADY </vt:lpstr>
      <vt:lpstr>3. NÁSTROJE  A MATERIÁLY </vt:lpstr>
      <vt:lpstr>Zoznam potrebných nástrojov</vt:lpstr>
      <vt:lpstr>4. TIPY A TRIKY</vt:lpstr>
      <vt:lpstr>Odporúčania</vt:lpstr>
      <vt:lpstr>Časté chyby</vt:lpstr>
      <vt:lpstr>5. ZÁVER</vt:lpstr>
      <vt:lpstr>ZÁVER TEÓRIE</vt:lpstr>
      <vt:lpstr>MOŽNÉ MODELOVÉ SITUÁCIE AKO NÁSTROJ ZAPOJIŤ DO PRAXE</vt:lpstr>
      <vt:lpstr>PRÍPADOVÝ MODEL: BMW - AKO ZVÝŠIŤ ZÁUJEM O ELEKTRICKÉ MODELY BMW?</vt:lpstr>
      <vt:lpstr>BMW - AKO ZVÝŠIŤ ZÁUJEM O ELEKTRICKÉ MODELY BMW?</vt:lpstr>
      <vt:lpstr>AKO SA MÔŽE VYUŽIŤ METÓDA REVERZNÉ MYSLENIE?</vt:lpstr>
      <vt:lpstr>KROK 1: DEFINUJTE PROBLÉM</vt:lpstr>
      <vt:lpstr>KROK 2: OTOČTE PROBLÉM NARUBY </vt:lpstr>
      <vt:lpstr>KROK 3: GENERUJTE OPAČNÉ NÁPADY </vt:lpstr>
      <vt:lpstr>KROK 4: PREMEŇTE NEGATÍVNE NÁPADY NA POZITÍVNE RIEŠENIA </vt:lpstr>
      <vt:lpstr>KROK 4: PREMEŇTE NEGATÍVNE NÁPADY NA POZITÍVNE RIEŠENIA </vt:lpstr>
      <vt:lpstr>KROK 5: VYHODNOŤTE A APLIKUJTE NÁPADY </vt:lpstr>
      <vt:lpstr>ÚLOHA NA HODINE </vt:lpstr>
      <vt:lpstr>ZADANIE ÚLOHY: REVERZNÉ MYSLENIE</vt:lpstr>
      <vt:lpstr>ZADANIE ÚLOHY </vt:lpstr>
      <vt:lpstr>PRÁCA S METÓDOU REVERZNÉ MYSLENIE</vt:lpstr>
      <vt:lpstr>KROK 1: DEFINUJTE PROBLÉM</vt:lpstr>
      <vt:lpstr>KROK 2: OTOČTE PROBLÉM NARUBY</vt:lpstr>
      <vt:lpstr>KROK 3: GENERUJTE NEGATÍVNE NÁPADY</vt:lpstr>
      <vt:lpstr>KROK 4: PREMEŇTE NEGATÍVNE NÁPADY NA POZITÍVNE RIEŠENIA</vt:lpstr>
      <vt:lpstr>KROK 5: VYHODNOŤTE A APLIKUJTE NÁPADY</vt:lpstr>
      <vt:lpstr>VÝSTUPY</vt:lpstr>
      <vt:lpstr>1. STRUČNÁ PREZENTÁCIA KAMPANE MAX. 10 MINÚT):</vt:lpstr>
      <vt:lpstr>2. PÍSOMNÝ DOKUMENT (1 – 2 STRANY):</vt:lpstr>
      <vt:lpstr>ĎAKUJEM ZA POZORNOSŤ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KREATIVITA A KREATÍVNE VYUČOVANIE MARKETINGOVEJ KOMUNIKÁCIE</dc:title>
  <dc:creator>NAGYOVÁ, Natália</dc:creator>
  <cp:lastModifiedBy>MARTOVIČ, Matej</cp:lastModifiedBy>
  <cp:revision>18</cp:revision>
  <dcterms:created xsi:type="dcterms:W3CDTF">2025-05-19T10:31:38Z</dcterms:created>
  <dcterms:modified xsi:type="dcterms:W3CDTF">2025-06-15T17:55:50Z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0x010100234FE3486354E44DB4377B87CE862822</vt:lpwstr>
  </property>
</Properties>
</file>