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20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72" r:id="rId3"/>
    <p:sldId id="257" r:id="rId4"/>
    <p:sldId id="259" r:id="rId5"/>
    <p:sldId id="286" r:id="rId6"/>
    <p:sldId id="287" r:id="rId7"/>
    <p:sldId id="289" r:id="rId8"/>
    <p:sldId id="290" r:id="rId9"/>
    <p:sldId id="291" r:id="rId10"/>
    <p:sldId id="379" r:id="rId11"/>
    <p:sldId id="380" r:id="rId12"/>
    <p:sldId id="292" r:id="rId13"/>
    <p:sldId id="298" r:id="rId14"/>
    <p:sldId id="299" r:id="rId15"/>
    <p:sldId id="300" r:id="rId16"/>
    <p:sldId id="346" r:id="rId17"/>
    <p:sldId id="381" r:id="rId18"/>
    <p:sldId id="302" r:id="rId19"/>
    <p:sldId id="303" r:id="rId20"/>
    <p:sldId id="304" r:id="rId21"/>
    <p:sldId id="305" r:id="rId22"/>
    <p:sldId id="306" r:id="rId23"/>
    <p:sldId id="308" r:id="rId24"/>
    <p:sldId id="307" r:id="rId25"/>
    <p:sldId id="382" r:id="rId26"/>
    <p:sldId id="383" r:id="rId27"/>
    <p:sldId id="323" r:id="rId28"/>
    <p:sldId id="325" r:id="rId29"/>
    <p:sldId id="324" r:id="rId30"/>
    <p:sldId id="326" r:id="rId31"/>
    <p:sldId id="328" r:id="rId32"/>
    <p:sldId id="384" r:id="rId33"/>
    <p:sldId id="385" r:id="rId34"/>
    <p:sldId id="334" r:id="rId35"/>
    <p:sldId id="335" r:id="rId36"/>
    <p:sldId id="378" r:id="rId37"/>
    <p:sldId id="344" r:id="rId38"/>
    <p:sldId id="337" r:id="rId39"/>
  </p:sldIdLst>
  <p:sldSz cx="12192000" cy="6858000"/>
  <p:notesSz cx="6858000" cy="9144000"/>
  <p:embeddedFontLst>
    <p:embeddedFont>
      <p:font typeface="Aptos" panose="020B0004020202020204" pitchFamily="34" charset="0"/>
      <p:regular r:id="rId42"/>
      <p:bold r:id="rId43"/>
      <p:italic r:id="rId44"/>
      <p:bold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IBM Plex Sans" panose="020B0503050203000203" pitchFamily="34" charset="0"/>
      <p:regular r:id="rId50"/>
      <p:bold r:id="rId51"/>
      <p:italic r:id="rId52"/>
      <p:boldItalic r:id="rId53"/>
    </p:embeddedFont>
    <p:embeddedFont>
      <p:font typeface="IBM Plex Sans Light" panose="020F0302020204030204" pitchFamily="34" charset="0"/>
      <p:regular r:id="rId54"/>
      <p:italic r:id="rId55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C55"/>
    <a:srgbClr val="957FEF"/>
    <a:srgbClr val="140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8"/>
    <p:restoredTop sz="94795"/>
  </p:normalViewPr>
  <p:slideViewPr>
    <p:cSldViewPr snapToGrid="0">
      <p:cViewPr varScale="1">
        <p:scale>
          <a:sx n="103" d="100"/>
          <a:sy n="103" d="100"/>
        </p:scale>
        <p:origin x="8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Relationship Id="rId54" Type="http://schemas.openxmlformats.org/officeDocument/2006/relationships/font" Target="fonts/font13.fntdata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88725CCC-CE36-7BBD-2AE3-41DE6F28A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4CCAA3A-1940-2F8E-1EE9-23FF88D0E1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A2913-8B46-3D44-9356-B09781EE948F}" type="datetimeFigureOut">
              <a:rPr lang="sk-SK" smtClean="0"/>
              <a:t>9.6.2025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CB2CA91-8A40-6096-052E-BAF82A9ED3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98640BF-5A11-D9AB-09B5-AD0F77B607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5C633-A021-EC43-86F3-5B56493CF7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5137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83DC9-CE41-FE41-9102-BD4FD910ED6F}" type="datetimeFigureOut">
              <a:rPr lang="sk-SK" smtClean="0"/>
              <a:t>9.6.2025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2FB50-A106-4A46-93C4-71B2648F98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412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8830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8572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35738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3306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670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51962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563618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1624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41504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057990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8706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457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463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047248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536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684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764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6642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610764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7227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5949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18609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5" name="Zástupný objekt pre číslo snímky 5">
            <a:extLst>
              <a:ext uri="{FF2B5EF4-FFF2-40B4-BE49-F238E27FC236}">
                <a16:creationId xmlns:a16="http://schemas.microsoft.com/office/drawing/2014/main" id="{392E6498-BC81-FAA0-9091-918F7AB9D942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8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BA5A8A9F-CC22-1822-CA90-7920672EA6E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8B56DEBD-662D-305D-57C4-D43EAD1C940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8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5A08734E-2490-1F90-CD91-1BC66A1363DA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8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588A5A47-CA1F-B7B8-8D73-7A90D1BDAA0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97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E718B940-000E-AFC8-5897-A045490BF0F9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4F55D617-C1ED-C70E-0A28-4AF4C912B5AC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5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772346F2-BC79-935B-3849-96066C9A14D2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86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212CF447-C764-F9E3-8615-623AA39F0D9F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3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11D475EF-73AA-D08A-3F55-11C9A292D5E3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81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9D1F5-A56A-F02D-6702-9852B8D89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FF831C-E503-3D4C-37D4-6B7ECB75D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A060A250-3BCC-1D6A-367C-C69E85B6E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0" name="Zástupný objekt pre číslo snímky 5">
            <a:extLst>
              <a:ext uri="{FF2B5EF4-FFF2-40B4-BE49-F238E27FC236}">
                <a16:creationId xmlns:a16="http://schemas.microsoft.com/office/drawing/2014/main" id="{26104B2C-A154-6042-E1DC-FC33DB451289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249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0" i="0">
                <a:solidFill>
                  <a:schemeClr val="bg1"/>
                </a:solidFill>
                <a:latin typeface="IBM Plex Sans Light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A4C0201F-F74D-ACB4-078B-B5A1F3610EE6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99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540959-502E-6D8F-3C27-50A34F36C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C0D0EC-AFE4-A7F0-CE08-BE5B2D4DC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6EF116F-0C6C-0B4A-7CA2-D3A64B9EE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DC9DA63F-12AF-C0CB-F713-174D19076E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0" name="Zástupný objekt pre číslo snímky 5">
            <a:extLst>
              <a:ext uri="{FF2B5EF4-FFF2-40B4-BE49-F238E27FC236}">
                <a16:creationId xmlns:a16="http://schemas.microsoft.com/office/drawing/2014/main" id="{65B8D5C5-9570-948B-3C91-503448D70A4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614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E854A-9C18-B587-C9E6-8C6E4B963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6" name="Obrázok 5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D47FE4C-D8F8-BE54-5DE6-A39DD1A6D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8" name="Zástupný objekt pre číslo snímky 5">
            <a:extLst>
              <a:ext uri="{FF2B5EF4-FFF2-40B4-BE49-F238E27FC236}">
                <a16:creationId xmlns:a16="http://schemas.microsoft.com/office/drawing/2014/main" id="{5762781C-71C0-394D-85A5-5590021D2F4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4652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6E2884A1-A8E1-2A08-886E-F5DB82DE4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DC553F-E572-FF2D-2B8B-695B20913BF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340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28315-DE97-483E-B9E1-684EEF6F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957FEF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367CCE-EC89-945C-9D82-E327233C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C88A0D-A429-EE63-09CA-9AC7956BF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4001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21BD794E-C10A-67A7-B283-22949482A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9" name="Zástupný objekt pre číslo snímky 5">
            <a:extLst>
              <a:ext uri="{FF2B5EF4-FFF2-40B4-BE49-F238E27FC236}">
                <a16:creationId xmlns:a16="http://schemas.microsoft.com/office/drawing/2014/main" id="{EE0814AA-69D6-51E0-2334-883C2866CCC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462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0" i="1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674F053B-FE64-577A-CCC8-B61E4EE4765B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5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1A6F3BDD-7FD7-85D2-FBF1-5476DA69494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0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49849F83-AB6E-2CE1-8134-B3445311930F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D75A977A-F5AC-F5DA-F953-588FB6C6AABD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34199DB-E313-846D-3465-66999B0A06B1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5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E83368E4-9D0F-D0CA-24DA-BB8AA94F249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C15E8EE0-F74C-C5EF-E948-9327F1D39BF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2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26C42C1-40F3-A950-DD2C-D597986D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F6A771-0ED9-C4D6-BC83-ED416303C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číslo snímky 5">
            <a:extLst>
              <a:ext uri="{FF2B5EF4-FFF2-40B4-BE49-F238E27FC236}">
                <a16:creationId xmlns:a16="http://schemas.microsoft.com/office/drawing/2014/main" id="{6FF98069-78A5-A4E5-6123-40F3E5966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8" name="Obrázok 7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7EB710DB-20E4-29A8-7A4D-B110DBA16E2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50" r:id="rId19"/>
    <p:sldLayoutId id="2147483652" r:id="rId20"/>
    <p:sldLayoutId id="2147483654" r:id="rId21"/>
    <p:sldLayoutId id="2147483655" r:id="rId22"/>
    <p:sldLayoutId id="214748365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1A4FD-7177-D057-D3A6-F4B4B8C89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KREATIVITA A KREATÍVNE VYUČOVANIE MARKETINGOVEJ KOMUNIKÁCIE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3F805F3-E296-CA44-97CD-DC186FE8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38" y="5486828"/>
            <a:ext cx="1658865" cy="34135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1BE2C81-4F6A-BD4A-B099-849D0543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516" y="5021444"/>
            <a:ext cx="1365483" cy="31228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230285B-E952-2D42-88AC-97B28753B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0516" y="5666328"/>
            <a:ext cx="3129182" cy="32370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378A526-8D35-AB42-B9CA-1A9389A08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6600" y="5021444"/>
            <a:ext cx="1323098" cy="3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2: ROLA REALIZÁTORA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Po ukončení fázy snívania sa účastníci presunú do role realizátora. Tu sa zameriavajú na konkrétne kroky a plán, ktoré by umožnili zrealizovať nápady z fázy snívania. Hľadajú odpovede na otázky typu: Aké zdroje potrebujeme? Aké kroky musíme podniknúť? Aké sú časové rámce a rozpočty?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Zdroje: </a:t>
            </a:r>
            <a:r>
              <a:rPr lang="sk-SK" dirty="0"/>
              <a:t>Časový harmonogram, tabuľka úloh, nástroje na plánovanie (napr. </a:t>
            </a:r>
            <a:r>
              <a:rPr lang="sk-SK" dirty="0" err="1"/>
              <a:t>Asana</a:t>
            </a:r>
            <a:r>
              <a:rPr lang="sk-SK" dirty="0"/>
              <a:t>, </a:t>
            </a:r>
            <a:r>
              <a:rPr lang="sk-SK" dirty="0" err="1"/>
              <a:t>Trello</a:t>
            </a:r>
            <a:r>
              <a:rPr lang="sk-SK" dirty="0"/>
              <a:t>). 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686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3: ROLA KRITIKA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Nakoniec sa tím posunie do úlohy kritika. Cieľom je identifikovať slabé stránky a riziká kampane. Kritici kladú otázky ako: Aké sú riziká? Čo by sa mohlo pokaziť? Ako by reagovali konkurenti? Táto fáza je dôležitá na identifikáciu prípadných nedostatkov a vypracovanie záložných riešení.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Zdroje: </a:t>
            </a:r>
            <a:r>
              <a:rPr lang="sk-SK" dirty="0"/>
              <a:t>Analýza rizík, konkurenčná analýza. 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444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2: VÝSKUM A ZBIERANIE PODNETOV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Zhromažďujte informácie o súčasných trendoch, technológiách, kultúrnych a sociálnych aspektoch súvisiacich s vašou témou.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Nástroje: </a:t>
            </a:r>
            <a:r>
              <a:rPr lang="sk-SK" dirty="0"/>
              <a:t>Literárne zdroje, vedecké štúdie, futuristické koncepty, konzultácie s odborníkmi.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353966" y="5507240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7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3. NÁSTROJE </a:t>
            </a:r>
            <a:br>
              <a:rPr lang="sk-SK" dirty="0"/>
            </a:br>
            <a:r>
              <a:rPr lang="sk-SK" dirty="0"/>
              <a:t>A MATERIÁLY </a:t>
            </a:r>
          </a:p>
        </p:txBody>
      </p:sp>
    </p:spTree>
    <p:extLst>
      <p:ext uri="{BB962C8B-B14F-4D97-AF65-F5344CB8AC3E}">
        <p14:creationId xmlns:p14="http://schemas.microsoft.com/office/powerpoint/2010/main" val="3399499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Zoznam potrebných nástrojov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• Tabuľa alebo </a:t>
            </a:r>
            <a:r>
              <a:rPr lang="sk-SK" dirty="0" err="1"/>
              <a:t>flipchart</a:t>
            </a:r>
            <a:r>
              <a:rPr lang="sk-SK" dirty="0"/>
              <a:t> na brainstorming. </a:t>
            </a:r>
          </a:p>
          <a:p>
            <a:pPr marL="0" indent="0" algn="just">
              <a:buNone/>
            </a:pPr>
            <a:r>
              <a:rPr lang="sk-SK" dirty="0"/>
              <a:t>• Dokument na analýzu rizík (napr. SWOT analýza). </a:t>
            </a:r>
          </a:p>
          <a:p>
            <a:pPr marL="0" indent="0" algn="just">
              <a:buNone/>
            </a:pPr>
            <a:r>
              <a:rPr lang="sk-SK" dirty="0"/>
              <a:t>• Zdroje na konkurenčnú analýzu (napr. prieskum trhu, databázy so záznamami kampaní konkurencie).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597D87-3E13-9D40-B391-8AF6831D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-235744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47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4. TIPY A TRIKY</a:t>
            </a:r>
          </a:p>
        </p:txBody>
      </p:sp>
    </p:spTree>
    <p:extLst>
      <p:ext uri="{BB962C8B-B14F-4D97-AF65-F5344CB8AC3E}">
        <p14:creationId xmlns:p14="http://schemas.microsoft.com/office/powerpoint/2010/main" val="1972549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Odporúčania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Uistite sa, že každý člen tímu má jasne </a:t>
            </a:r>
            <a:r>
              <a:rPr lang="sk-SK" dirty="0" err="1"/>
              <a:t>defi</a:t>
            </a:r>
            <a:r>
              <a:rPr lang="sk-SK" dirty="0"/>
              <a:t> </a:t>
            </a:r>
            <a:r>
              <a:rPr lang="sk-SK" dirty="0" err="1"/>
              <a:t>novanú</a:t>
            </a:r>
            <a:r>
              <a:rPr lang="sk-SK" dirty="0"/>
              <a:t> rolu v každej fáze (</a:t>
            </a:r>
            <a:r>
              <a:rPr lang="sk-SK" dirty="0" err="1"/>
              <a:t>Snílek</a:t>
            </a:r>
            <a:r>
              <a:rPr lang="sk-SK" dirty="0"/>
              <a:t>, Realizátor, Kritik). </a:t>
            </a:r>
          </a:p>
          <a:p>
            <a:pPr marL="0" indent="0" algn="just">
              <a:buNone/>
            </a:pPr>
            <a:r>
              <a:rPr lang="sk-SK" dirty="0"/>
              <a:t>• Nezabudnite dať každému kroku dostatočný priestor a čas – preskočenie alebo zanedbanie jednej fázy môže znížiť efektivitu celej metódy. 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041371" y="5583679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Časté chyby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Prílišná kritika v fáze snívania – snívanie má byť bez obmedzení. </a:t>
            </a:r>
          </a:p>
          <a:p>
            <a:pPr marL="0" indent="0" algn="just">
              <a:buNone/>
            </a:pPr>
            <a:r>
              <a:rPr lang="sk-SK" dirty="0"/>
              <a:t>• Zanedbanie fázy kritiky – môže viesť k prehliadnutiu rizík alebo slabých stránok. 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041371" y="5583679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3955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5. ZÁVER</a:t>
            </a:r>
          </a:p>
        </p:txBody>
      </p:sp>
    </p:spTree>
    <p:extLst>
      <p:ext uri="{BB962C8B-B14F-4D97-AF65-F5344CB8AC3E}">
        <p14:creationId xmlns:p14="http://schemas.microsoft.com/office/powerpoint/2010/main" val="1720138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ZÁVER TEÓRIE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Metóda Disney je všestranný nástroj pre kreatívne tímy a </a:t>
            </a:r>
            <a:r>
              <a:rPr lang="sk-SK" dirty="0" err="1"/>
              <a:t>marketérov</a:t>
            </a:r>
            <a:r>
              <a:rPr lang="sk-SK" dirty="0"/>
              <a:t>, ktorý umožňuje skúmať marketingové nápady z viacerých perspektív. Účastníci sa naučia kombinovať kreativitu, realizmus a kritické myslenie, čo vedie k lepšie pripravenej kampani so zníženým rizikom. Užívateľom sa odporúča metódu pravidelne trénovať v rámci tímových workshopov a postupne ju včleniť do plánovania všetkých väčších marketingových projektov.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597D87-3E13-9D40-B391-8AF6831D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7568" y="-385858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60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0F2ECE-5669-4D3B-E373-B2AA74A2DC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DISNEY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ADAEDAEF-E846-7711-D250-3C77F969B6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77435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MOŽNÉ MODELOVÉ SITUÁCIE AKO NÁSTROJ ZAPOJIŤ DO PRAXE</a:t>
            </a:r>
          </a:p>
        </p:txBody>
      </p:sp>
    </p:spTree>
    <p:extLst>
      <p:ext uri="{BB962C8B-B14F-4D97-AF65-F5344CB8AC3E}">
        <p14:creationId xmlns:p14="http://schemas.microsoft.com/office/powerpoint/2010/main" val="15021334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PRÍPADOVÝ MODEL: COCA-COLA: KAMPAŇ „SHARE A COKE“</a:t>
            </a:r>
          </a:p>
        </p:txBody>
      </p:sp>
    </p:spTree>
    <p:extLst>
      <p:ext uri="{BB962C8B-B14F-4D97-AF65-F5344CB8AC3E}">
        <p14:creationId xmlns:p14="http://schemas.microsoft.com/office/powerpoint/2010/main" val="21764930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COCA-COLA</a:t>
            </a:r>
            <a:r>
              <a:rPr lang="sk-SK"/>
              <a:t>: „</a:t>
            </a:r>
            <a:r>
              <a:rPr lang="sk-SK" dirty="0"/>
              <a:t>SHARE A COKE“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Značka: </a:t>
            </a:r>
            <a:r>
              <a:rPr lang="sk-SK" dirty="0"/>
              <a:t>Coca-Cola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Produkt/služba: </a:t>
            </a:r>
            <a:r>
              <a:rPr lang="sk-SK" dirty="0"/>
              <a:t>Coca-Cola a jej kampaň „</a:t>
            </a:r>
            <a:r>
              <a:rPr lang="sk-SK" dirty="0" err="1"/>
              <a:t>Share</a:t>
            </a:r>
            <a:r>
              <a:rPr lang="sk-SK" dirty="0"/>
              <a:t> a </a:t>
            </a:r>
            <a:r>
              <a:rPr lang="sk-SK" dirty="0" err="1"/>
              <a:t>Coke</a:t>
            </a:r>
            <a:r>
              <a:rPr lang="sk-SK" dirty="0"/>
              <a:t>“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Popis kampane: </a:t>
            </a:r>
            <a:r>
              <a:rPr lang="sk-SK" dirty="0"/>
              <a:t>Coca-Cola v roku 2011 spustila kampaň „</a:t>
            </a:r>
            <a:r>
              <a:rPr lang="sk-SK" dirty="0" err="1"/>
              <a:t>Share</a:t>
            </a:r>
            <a:r>
              <a:rPr lang="sk-SK" dirty="0"/>
              <a:t> a </a:t>
            </a:r>
            <a:r>
              <a:rPr lang="sk-SK" dirty="0" err="1"/>
              <a:t>Coke</a:t>
            </a:r>
            <a:r>
              <a:rPr lang="sk-SK" dirty="0"/>
              <a:t>“, ktorá nahradila logo na fľašiach menami. Cieľom bolo osobne zapojiť spotrebiteľov a zvýšiť emocionálne spojenie so značkou. </a:t>
            </a:r>
          </a:p>
        </p:txBody>
      </p:sp>
      <p:pic>
        <p:nvPicPr>
          <p:cNvPr id="1026" name="Picture 2" descr="Share a Coke campaign post-analysis | Marketing Mag">
            <a:extLst>
              <a:ext uri="{FF2B5EF4-FFF2-40B4-BE49-F238E27FC236}">
                <a16:creationId xmlns:a16="http://schemas.microsoft.com/office/drawing/2014/main" id="{391D5D80-6C9D-9B42-9353-3BB9DC5375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639" y="4313496"/>
            <a:ext cx="3967162" cy="197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8404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AKO SA MÔŽE VYUŽIŤ METÓDA DISNEY V TEJTO KAMPANI:</a:t>
            </a:r>
          </a:p>
        </p:txBody>
      </p:sp>
    </p:spTree>
    <p:extLst>
      <p:ext uri="{BB962C8B-B14F-4D97-AF65-F5344CB8AC3E}">
        <p14:creationId xmlns:p14="http://schemas.microsoft.com/office/powerpoint/2010/main" val="13828118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SNÍLKA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Kreatívny tím by v tomto prípade mohol prísť s myšlienkou osobného prepojenia spotrebiteľov so značkou. V tejto fáze neexistujú žiadne obmedzenia – </a:t>
            </a:r>
            <a:r>
              <a:rPr lang="sk-SK" dirty="0" err="1"/>
              <a:t>snílek</a:t>
            </a:r>
            <a:r>
              <a:rPr lang="sk-SK" dirty="0"/>
              <a:t> navrhuje, že Coca-Cola by mohla byť produktom, ktorý má osobný význam pre každého spotrebiteľa. Myšlienka prispôsobenia produktov s menami je revolučná a pútavá. 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30082" y="532262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93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REALIZÁTORA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Tím následne prechádza k praktickému plánovaniu, analyzovaniu dostupných technológii a výrobných možností. Treba vyhodnotiť, či je možné tlačiť mená na etikety vo veľkom rozsahu. Realizátor takisto pripraví rôzne varianty pre globálne trhy, na ktorých sa líšia najpopulárnejšie mená. 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30082" y="532262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523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KRITIKA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V tejto fáze tím </a:t>
            </a:r>
            <a:r>
              <a:rPr lang="sk-SK" dirty="0" err="1"/>
              <a:t>identifi</a:t>
            </a:r>
            <a:r>
              <a:rPr lang="sk-SK" dirty="0"/>
              <a:t> kuje potenciálne problémy, ako napríklad riziko neaktuálnych mien, ktoré by mohli oslabiť účinok kampane. Zhodnotia aj možné reakcie spotrebiteľov, ktorí by nenašli svoje meno, a pripravia záložné riešenie – vytvorenie prispôsobiteľných online etikiet, aby sa zapojili aj spotrebitelia, ktorých meno nebolo bežne dostupné. </a:t>
            </a:r>
            <a:endParaRPr lang="sk-SK" i="1" dirty="0"/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30082" y="532262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80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ÚLOHA NA HODINE </a:t>
            </a:r>
          </a:p>
        </p:txBody>
      </p:sp>
    </p:spTree>
    <p:extLst>
      <p:ext uri="{BB962C8B-B14F-4D97-AF65-F5344CB8AC3E}">
        <p14:creationId xmlns:p14="http://schemas.microsoft.com/office/powerpoint/2010/main" val="6471741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ZADANIE ÚLOHY:</a:t>
            </a:r>
            <a:br>
              <a:rPr lang="sk-SK" dirty="0"/>
            </a:br>
            <a:r>
              <a:rPr lang="sk-SK" dirty="0"/>
              <a:t>DISNEY</a:t>
            </a:r>
          </a:p>
        </p:txBody>
      </p:sp>
    </p:spTree>
    <p:extLst>
      <p:ext uri="{BB962C8B-B14F-4D97-AF65-F5344CB8AC3E}">
        <p14:creationId xmlns:p14="http://schemas.microsoft.com/office/powerpoint/2010/main" val="1691152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ZADANIE ÚLOHY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Značka: </a:t>
            </a:r>
            <a:r>
              <a:rPr lang="sk-SK" dirty="0" err="1"/>
              <a:t>Starbucks</a:t>
            </a:r>
            <a:r>
              <a:rPr lang="sk-SK" dirty="0"/>
              <a:t>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Produkt/služba: </a:t>
            </a:r>
            <a:r>
              <a:rPr lang="sk-SK" dirty="0"/>
              <a:t>Nový rad sezónnych studených nápojov s prírodnými príchuťami, balených ekologicky (recyklovateľné a udržateľné obaly)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Cieľ kampane: </a:t>
            </a:r>
            <a:r>
              <a:rPr lang="sk-SK" dirty="0"/>
              <a:t>Zvýšiť povedomie o ekologických aktivitách </a:t>
            </a:r>
            <a:r>
              <a:rPr lang="sk-SK" dirty="0" err="1"/>
              <a:t>Starbucks</a:t>
            </a:r>
            <a:r>
              <a:rPr lang="sk-SK" dirty="0"/>
              <a:t> a prilákať ekologicky uvedomelých zákazníkov, ktorí oceňujú prírodné príchute a udržateľnosť. Kampaň by mala zdôrazniť zodpovednosť značky voči životnému prostrediu a priblížiť zákazníkom nový rad nápojov ako osviežujúcu alternatívu pre letné obdobie. 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5A708A7-DC24-8E46-A287-1FF94B60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974" y="-179785"/>
            <a:ext cx="3454607" cy="22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35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TEORETICKÝ RÁMEC</a:t>
            </a:r>
          </a:p>
        </p:txBody>
      </p:sp>
    </p:spTree>
    <p:extLst>
      <p:ext uri="{BB962C8B-B14F-4D97-AF65-F5344CB8AC3E}">
        <p14:creationId xmlns:p14="http://schemas.microsoft.com/office/powerpoint/2010/main" val="1991483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PRÁCA S METÓDOU DISNEY</a:t>
            </a:r>
          </a:p>
        </p:txBody>
      </p:sp>
    </p:spTree>
    <p:extLst>
      <p:ext uri="{BB962C8B-B14F-4D97-AF65-F5344CB8AC3E}">
        <p14:creationId xmlns:p14="http://schemas.microsoft.com/office/powerpoint/2010/main" val="22096329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SNÍLKA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Navrhnite kreatívne a zaujímavé spôsoby, ako zvýrazniť ekologické a prírodné prvky novej produktovej rady </a:t>
            </a:r>
            <a:r>
              <a:rPr lang="sk-SK" dirty="0" err="1"/>
              <a:t>Starbucks</a:t>
            </a:r>
            <a:r>
              <a:rPr lang="sk-SK" dirty="0"/>
              <a:t>. Nechajte sa inšpirovať prírodou, letným obdobím a predstavte si, aké emócie a pocity chcete u zákazníkov vyvolať. </a:t>
            </a:r>
          </a:p>
          <a:p>
            <a:pPr marL="0" indent="0" algn="just">
              <a:buNone/>
            </a:pPr>
            <a:r>
              <a:rPr lang="sk-SK" dirty="0"/>
              <a:t>• Zamerajte sa na neobmedzené nápady, ako napríklad interaktívne digitálne kampane, inštalácie v obchodoch alebo zapojenie komunity a </a:t>
            </a:r>
            <a:r>
              <a:rPr lang="sk-SK" dirty="0" err="1"/>
              <a:t>influencerov</a:t>
            </a:r>
            <a:r>
              <a:rPr lang="sk-SK" dirty="0"/>
              <a:t>.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2097C43-13F2-404E-93BC-DB111028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6152902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8BB3B75-E64D-9F48-A76B-67475701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5697606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6A02698-72F9-F34D-99B9-C957DF3E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5261925"/>
            <a:ext cx="5676068" cy="33997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30D559F-909B-6D44-AA13-BC75C5DC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4817847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799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REALIZÁTORA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Z návrhov fázy snívania vyberte tie, ktoré sa dajú reálne zrealizovať, a načrtnite kroky potrebné na ich uskutočnenie. </a:t>
            </a:r>
          </a:p>
          <a:p>
            <a:pPr marL="0" indent="0" algn="just">
              <a:buNone/>
            </a:pPr>
            <a:r>
              <a:rPr lang="sk-SK" dirty="0"/>
              <a:t>• Pripravte harmonogram kampane, približný rozpočet a navrhnite tím, ktorý je potrebný na realizáciu kampane podľa nástrojov marketingovej komunikácie. </a:t>
            </a:r>
          </a:p>
          <a:p>
            <a:pPr marL="0" indent="0" algn="just">
              <a:buNone/>
            </a:pPr>
            <a:r>
              <a:rPr lang="sk-SK" dirty="0"/>
              <a:t>• Definujte, aké nástroje a partneri budú potrební, napríklad agentúry, dizajnéri, platformy pre online kampane. 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2097C43-13F2-404E-93BC-DB111028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6152902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8BB3B75-E64D-9F48-A76B-67475701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5697606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6A02698-72F9-F34D-99B9-C957DF3E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5261925"/>
            <a:ext cx="5676068" cy="33997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30D559F-909B-6D44-AA13-BC75C5DC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4817847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60455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KRITIKA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Zamerajte sa na potenciálne problémy a riziká. Môžu sa zákazníci cítiť zahltení zeleným marketingom? Budú ochotní zaplatiť viac za ekologické produkty? </a:t>
            </a:r>
          </a:p>
          <a:p>
            <a:pPr marL="0" indent="0" algn="just">
              <a:buNone/>
            </a:pPr>
            <a:r>
              <a:rPr lang="sk-SK" dirty="0"/>
              <a:t>• </a:t>
            </a:r>
            <a:r>
              <a:rPr lang="sk-SK" dirty="0" err="1"/>
              <a:t>Dentifinujte</a:t>
            </a:r>
            <a:r>
              <a:rPr lang="sk-SK" dirty="0"/>
              <a:t> možné reakcie trhu, analyzujte riziká a navrhnite preventívne opatrenia (napr. zrozumiteľné komunikovanie hodnôt kampane a ekologických benefitov produktu). </a:t>
            </a: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22097C43-13F2-404E-93BC-DB111028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6152902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8BB3B75-E64D-9F48-A76B-674757012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5697606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6A02698-72F9-F34D-99B9-C957DF3E4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5261925"/>
            <a:ext cx="5676068" cy="33997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A30D559F-909B-6D44-AA13-BC75C5DCA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5572188" y="4817847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368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VÝSTUPY</a:t>
            </a:r>
          </a:p>
        </p:txBody>
      </p:sp>
    </p:spTree>
    <p:extLst>
      <p:ext uri="{BB962C8B-B14F-4D97-AF65-F5344CB8AC3E}">
        <p14:creationId xmlns:p14="http://schemas.microsoft.com/office/powerpoint/2010/main" val="1804275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1. STRUČNÁ PREZENTÁCIA KAMPANE (MAX. 10 MINÚT):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Prezentujte cieľ kampane, kreatívne nápady, plán realizácie a analýzu rizík. 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007" y="4913313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0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2. PÍSOMNÝ DOKUMENT (1–2 STRANY), KTORÝ BUDE OBSAHOVAŤ: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Cieľ kampane a profi l cieľovej skupiny. </a:t>
            </a:r>
          </a:p>
          <a:p>
            <a:pPr marL="0" indent="0" algn="just">
              <a:buNone/>
            </a:pPr>
            <a:r>
              <a:rPr lang="sk-SK" dirty="0"/>
              <a:t>• Hlavné nápady </a:t>
            </a:r>
            <a:r>
              <a:rPr lang="sk-SK" dirty="0" err="1"/>
              <a:t>Snílka</a:t>
            </a:r>
            <a:r>
              <a:rPr lang="sk-SK" dirty="0"/>
              <a:t>. </a:t>
            </a:r>
          </a:p>
          <a:p>
            <a:pPr marL="0" indent="0" algn="just">
              <a:buNone/>
            </a:pPr>
            <a:r>
              <a:rPr lang="sk-SK" dirty="0"/>
              <a:t>• Realizačný plán (Realizátor). </a:t>
            </a:r>
          </a:p>
          <a:p>
            <a:pPr marL="0" indent="0" algn="just">
              <a:buNone/>
            </a:pPr>
            <a:r>
              <a:rPr lang="sk-SK" dirty="0"/>
              <a:t>• Kritické pripomienky a analýzu rizík (Kritik). </a:t>
            </a:r>
          </a:p>
          <a:p>
            <a:pPr marL="0" indent="0" algn="just">
              <a:buNone/>
            </a:pPr>
            <a:r>
              <a:rPr lang="sk-SK" dirty="0"/>
              <a:t>• Finálny návrh kampane.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3007" y="4913313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27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ZÁVER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Využite metódu Disney na vytvorenie kampane, ktorá efektívne komunikuje hodnoty značky </a:t>
            </a:r>
            <a:r>
              <a:rPr lang="sk-SK" dirty="0" err="1"/>
              <a:t>Starbucks</a:t>
            </a:r>
            <a:r>
              <a:rPr lang="sk-SK" dirty="0"/>
              <a:t> a ich ekologické úsilie a osloví tak ekologicky uvedomelých zákazníkov počas letnej sezóny.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5229225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508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A0D15F9-904B-ED49-9674-48F4C8474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2" y="5536608"/>
            <a:ext cx="1658865" cy="34135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750C70C-45DD-1348-9B12-4582434F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66" y="6053786"/>
            <a:ext cx="1365483" cy="31228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DA2ABE2-84A3-DE4E-9DB8-64920981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581" y="6053786"/>
            <a:ext cx="3129182" cy="32370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C421568-6AEF-9849-BC0B-27F422A4B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716" y="6038606"/>
            <a:ext cx="1323098" cy="38131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6BCEC72-79C8-974F-8741-5898B54E3819}"/>
              </a:ext>
            </a:extLst>
          </p:cNvPr>
          <p:cNvSpPr txBox="1">
            <a:spLocks/>
          </p:cNvSpPr>
          <p:nvPr/>
        </p:nvSpPr>
        <p:spPr>
          <a:xfrm>
            <a:off x="4568415" y="2524340"/>
            <a:ext cx="10090206" cy="3486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IBM Plex Sans Light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sk-SK" sz="1800" i="1" dirty="0"/>
              <a:t>PROJEKT VZNIKOL NA:</a:t>
            </a:r>
          </a:p>
        </p:txBody>
      </p:sp>
    </p:spTree>
    <p:extLst>
      <p:ext uri="{BB962C8B-B14F-4D97-AF65-F5344CB8AC3E}">
        <p14:creationId xmlns:p14="http://schemas.microsoft.com/office/powerpoint/2010/main" val="475687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1. POPIS NÁSTROJA</a:t>
            </a:r>
          </a:p>
        </p:txBody>
      </p:sp>
    </p:spTree>
    <p:extLst>
      <p:ext uri="{BB962C8B-B14F-4D97-AF65-F5344CB8AC3E}">
        <p14:creationId xmlns:p14="http://schemas.microsoft.com/office/powerpoint/2010/main" val="3430408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 nástroji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sk-SK" dirty="0"/>
              <a:t>Metóda </a:t>
            </a:r>
            <a:r>
              <a:rPr lang="sk-SK" b="1" dirty="0"/>
              <a:t>Disney</a:t>
            </a:r>
            <a:r>
              <a:rPr lang="sk-SK" dirty="0"/>
              <a:t> je technika kreatívneho myslenia a plánovania, vyvinutá na základe prístupu </a:t>
            </a:r>
            <a:r>
              <a:rPr lang="sk-SK" dirty="0" err="1"/>
              <a:t>Walta</a:t>
            </a:r>
            <a:r>
              <a:rPr lang="sk-SK" dirty="0"/>
              <a:t> Disneyho k tvorbe a realizácii nápadov. Jej cieľom je umožniť tímom a jednotlivcom pozerať sa na projekt z troch kľúčových perspektív – ako </a:t>
            </a:r>
            <a:r>
              <a:rPr lang="sk-SK" dirty="0" err="1"/>
              <a:t>snílek</a:t>
            </a:r>
            <a:r>
              <a:rPr lang="sk-SK" dirty="0"/>
              <a:t>, realizátor a kritik. Táto metóda pomáha vyvážiť inovatívne nápady s realizovateľnými stratégiami a </a:t>
            </a:r>
            <a:r>
              <a:rPr lang="sk-SK" dirty="0" err="1"/>
              <a:t>identifi</a:t>
            </a:r>
            <a:r>
              <a:rPr lang="sk-SK" dirty="0"/>
              <a:t> kovať potenciálne riziká. Metóda Disney je založená na myšlienke, že pri tvorbe a implementácii nápadov je dôležité uvažovať z viacerých perspektív. Každá z troch rolí – </a:t>
            </a:r>
            <a:r>
              <a:rPr lang="sk-SK" dirty="0" err="1"/>
              <a:t>Snílek</a:t>
            </a:r>
            <a:r>
              <a:rPr lang="sk-SK" dirty="0"/>
              <a:t> (generovanie nápadov bez limitov), Realizátor (praktické plánovanie krokov) a Kritik (analyzovanie rizík) – prispieva k rovnováhe medzi kreativitou a realizovateľnosťou. Týmto spôsobom sa zabezpečí, že kampane alebo projekty budú nielen inovatívne, ale aj dobre plánované a pripravené na úspech. 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62A5461-88D2-D946-9DB5-0D5CC105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40569">
            <a:off x="9753344" y="-1727057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9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Cieľ nástroja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Cieľom metódy je pomôcť vytvoriť a zrealizovať inovatívne marketingové kampane s minimálnym rizikom, maximalizovať efektivitu nápadov a súčasne predchádzať chybám. 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1BADC40-4233-224D-9A55-22CDDC8C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73808">
            <a:off x="10390218" y="3432758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2. KROK ZA KROKOM: NÁVOD AKO NA NÁSTROJ</a:t>
            </a:r>
          </a:p>
        </p:txBody>
      </p:sp>
    </p:spTree>
    <p:extLst>
      <p:ext uri="{BB962C8B-B14F-4D97-AF65-F5344CB8AC3E}">
        <p14:creationId xmlns:p14="http://schemas.microsoft.com/office/powerpoint/2010/main" val="99165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Pripravte si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bielu tabuľu </a:t>
            </a:r>
            <a:r>
              <a:rPr lang="sk-SK" dirty="0"/>
              <a:t>alebo veľké </a:t>
            </a:r>
            <a:r>
              <a:rPr lang="sk-SK" dirty="0" err="1"/>
              <a:t>flipchartové</a:t>
            </a:r>
            <a:r>
              <a:rPr lang="sk-SK" dirty="0"/>
              <a:t> papiere na zapisovanie nápadov,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45 – 60 minút,</a:t>
            </a:r>
            <a:r>
              <a:rPr lang="sk-SK" dirty="0"/>
              <a:t>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až 8 ľudí.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515932" y="5636524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3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1: ROLA SNÍLKA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Inštrukcie: </a:t>
            </a:r>
            <a:r>
              <a:rPr lang="sk-SK" dirty="0"/>
              <a:t>V prvom kroku sa všetci členovia tímu postavia do role </a:t>
            </a:r>
            <a:r>
              <a:rPr lang="sk-SK" dirty="0" err="1"/>
              <a:t>Snílka</a:t>
            </a:r>
            <a:r>
              <a:rPr lang="sk-SK" dirty="0"/>
              <a:t> a uvažujú o kampani bez akýchkoľvek obmedzení či limitácií. Každý nápad je prijatý bez kritiky. Cieľom je generovať čo najviac kreatívnych konceptov a potenciálnych marketingových nápadov. Môže ísť napríklad o nové formy reklamy, neobvyklé posolstvo alebo inovatívne kanály.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Zdroje: </a:t>
            </a:r>
            <a:r>
              <a:rPr lang="sk-SK" dirty="0"/>
              <a:t>Biela tabuľa alebo veľké </a:t>
            </a:r>
            <a:r>
              <a:rPr lang="sk-SK" dirty="0" err="1"/>
              <a:t>flipchartové</a:t>
            </a:r>
            <a:r>
              <a:rPr lang="sk-SK" dirty="0"/>
              <a:t> papiere na zapisovanie nápadov. </a:t>
            </a:r>
            <a:endParaRPr lang="sk-SK" i="1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922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4FE3486354E44DB4377B87CE862822" ma:contentTypeVersion="15" ma:contentTypeDescription="Umožňuje vytvoriť nový dokument." ma:contentTypeScope="" ma:versionID="c6de5bacee3d0f30c377617d0549aeb5">
  <xsd:schema xmlns:xsd="http://www.w3.org/2001/XMLSchema" xmlns:xs="http://www.w3.org/2001/XMLSchema" xmlns:p="http://schemas.microsoft.com/office/2006/metadata/properties" xmlns:ns2="b88a5032-2e4c-46ad-a1f1-0015085a14e4" xmlns:ns3="a328dc52-fb2d-4242-928d-cd41f021992b" targetNamespace="http://schemas.microsoft.com/office/2006/metadata/properties" ma:root="true" ma:fieldsID="81acc87c208b2058c0424c04e73cc1ac" ns2:_="" ns3:_="">
    <xsd:import namespace="b88a5032-2e4c-46ad-a1f1-0015085a14e4"/>
    <xsd:import namespace="a328dc52-fb2d-4242-928d-cd41f02199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a5032-2e4c-46ad-a1f1-0015085a14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a" ma:readOnly="false" ma:fieldId="{5cf76f15-5ced-4ddc-b409-7134ff3c332f}" ma:taxonomyMulti="true" ma:sspId="952a87c1-e74a-435f-aff9-bea033da1c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8dc52-fb2d-4242-928d-cd41f021992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00e58fc-31d4-4d54-a365-8ce214c1109f}" ma:internalName="TaxCatchAll" ma:showField="CatchAllData" ma:web="a328dc52-fb2d-4242-928d-cd41f02199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28dc52-fb2d-4242-928d-cd41f021992b" xsi:nil="true"/>
    <lcf76f155ced4ddcb4097134ff3c332f xmlns="b88a5032-2e4c-46ad-a1f1-0015085a14e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EBD973C-ADF3-480D-9F41-3E72BD52BF6C}"/>
</file>

<file path=customXml/itemProps2.xml><?xml version="1.0" encoding="utf-8"?>
<ds:datastoreItem xmlns:ds="http://schemas.openxmlformats.org/officeDocument/2006/customXml" ds:itemID="{633CD3EF-C51A-4822-878A-2C82F03F4B58}"/>
</file>

<file path=customXml/itemProps3.xml><?xml version="1.0" encoding="utf-8"?>
<ds:datastoreItem xmlns:ds="http://schemas.openxmlformats.org/officeDocument/2006/customXml" ds:itemID="{DD54C5F8-6857-4D52-9D96-7F8AA5AF7437}"/>
</file>

<file path=docProps/app.xml><?xml version="1.0" encoding="utf-8"?>
<Properties xmlns="http://schemas.openxmlformats.org/officeDocument/2006/extended-properties" xmlns:vt="http://schemas.openxmlformats.org/officeDocument/2006/docPropsVTypes">
  <TotalTime>8553</TotalTime>
  <Words>1292</Words>
  <Application>Microsoft Macintosh PowerPoint</Application>
  <PresentationFormat>Širokouhlá</PresentationFormat>
  <Paragraphs>105</Paragraphs>
  <Slides>38</Slides>
  <Notes>22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38</vt:i4>
      </vt:variant>
    </vt:vector>
  </HeadingPairs>
  <TitlesOfParts>
    <vt:vector size="44" baseType="lpstr">
      <vt:lpstr>IBM Plex Sans</vt:lpstr>
      <vt:lpstr>Arial</vt:lpstr>
      <vt:lpstr>IBM Plex Sans Light</vt:lpstr>
      <vt:lpstr>Calibri</vt:lpstr>
      <vt:lpstr>Aptos</vt:lpstr>
      <vt:lpstr>Motív Office</vt:lpstr>
      <vt:lpstr>KREATIVITA A KREATÍVNE VYUČOVANIE MARKETINGOVEJ KOMUNIKÁCIE</vt:lpstr>
      <vt:lpstr>DISNEY</vt:lpstr>
      <vt:lpstr>TEORETICKÝ RÁMEC</vt:lpstr>
      <vt:lpstr>1. POPIS NÁSTROJA</vt:lpstr>
      <vt:lpstr>O nástroji </vt:lpstr>
      <vt:lpstr>Cieľ nástroja</vt:lpstr>
      <vt:lpstr>2. KROK ZA KROKOM: NÁVOD AKO NA NÁSTROJ</vt:lpstr>
      <vt:lpstr>Pripravte si</vt:lpstr>
      <vt:lpstr>KROK 1: ROLA SNÍLKA </vt:lpstr>
      <vt:lpstr>KROK 2: ROLA REALIZÁTORA </vt:lpstr>
      <vt:lpstr>KROK 3: ROLA KRITIKA </vt:lpstr>
      <vt:lpstr>KROK 2: VÝSKUM A ZBIERANIE PODNETOV</vt:lpstr>
      <vt:lpstr>3. NÁSTROJE  A MATERIÁLY </vt:lpstr>
      <vt:lpstr>Zoznam potrebných nástrojov</vt:lpstr>
      <vt:lpstr>4. TIPY A TRIKY</vt:lpstr>
      <vt:lpstr>Odporúčania</vt:lpstr>
      <vt:lpstr>Časté chyby</vt:lpstr>
      <vt:lpstr>5. ZÁVER</vt:lpstr>
      <vt:lpstr>ZÁVER TEÓRIE</vt:lpstr>
      <vt:lpstr>MOŽNÉ MODELOVÉ SITUÁCIE AKO NÁSTROJ ZAPOJIŤ DO PRAXE</vt:lpstr>
      <vt:lpstr>PRÍPADOVÝ MODEL: COCA-COLA: KAMPAŇ „SHARE A COKE“</vt:lpstr>
      <vt:lpstr>COCA-COLA: „SHARE A COKE“</vt:lpstr>
      <vt:lpstr>AKO SA MÔŽE VYUŽIŤ METÓDA DISNEY V TEJTO KAMPANI:</vt:lpstr>
      <vt:lpstr>FÁZA SNÍLKA</vt:lpstr>
      <vt:lpstr>FÁZA REALIZÁTORA</vt:lpstr>
      <vt:lpstr>FÁZA KRITIKA</vt:lpstr>
      <vt:lpstr>ÚLOHA NA HODINE </vt:lpstr>
      <vt:lpstr>ZADANIE ÚLOHY: DISNEY</vt:lpstr>
      <vt:lpstr>ZADANIE ÚLOHY </vt:lpstr>
      <vt:lpstr>PRÁCA S METÓDOU DISNEY</vt:lpstr>
      <vt:lpstr>FÁZA SNÍLKA</vt:lpstr>
      <vt:lpstr>FÁZA REALIZÁTORA </vt:lpstr>
      <vt:lpstr>FÁZA KRITIKA </vt:lpstr>
      <vt:lpstr>VÝSTUPY</vt:lpstr>
      <vt:lpstr>1. STRUČNÁ PREZENTÁCIA KAMPANE (MAX. 10 MINÚT):</vt:lpstr>
      <vt:lpstr>2. PÍSOMNÝ DOKUMENT (1–2 STRANY), KTORÝ BUDE OBSAHOVAŤ: </vt:lpstr>
      <vt:lpstr>ZÁVER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KREATIVITA A KREATÍVNE VYUČOVANIE MARKETINGOVEJ KOMUNIKÁCIE</dc:title>
  <dc:creator>NAGYOVÁ, Natália</dc:creator>
  <cp:lastModifiedBy>MARTOVIČ, Matej</cp:lastModifiedBy>
  <cp:revision>12</cp:revision>
  <dcterms:created xsi:type="dcterms:W3CDTF">2025-05-19T10:31:38Z</dcterms:created>
  <dcterms:modified xsi:type="dcterms:W3CDTF">2025-06-09T18:47:32Z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0x010100234FE3486354E44DB4377B87CE862822</vt:lpwstr>
  </property>
</Properties>
</file>