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slideLayouts/slideLayout2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notesSlides/notesSlide7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Masters/slideMaster1.xml" ContentType="application/vnd.openxmlformats-officedocument.presentationml.slideMaster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heme/theme1.xml" ContentType="application/vnd.openxmlformats-officedocument.theme+xml"/>
  <Override PartName="/ppt/theme/theme3.xml" ContentType="application/vnd.openxmlformats-officedocument.theme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45"/>
  </p:notesMasterIdLst>
  <p:handoutMasterIdLst>
    <p:handoutMasterId r:id="rId46"/>
  </p:handoutMasterIdLst>
  <p:sldIdLst>
    <p:sldId id="256" r:id="rId2"/>
    <p:sldId id="338" r:id="rId3"/>
    <p:sldId id="257" r:id="rId4"/>
    <p:sldId id="259" r:id="rId5"/>
    <p:sldId id="286" r:id="rId6"/>
    <p:sldId id="287" r:id="rId7"/>
    <p:sldId id="289" r:id="rId8"/>
    <p:sldId id="290" r:id="rId9"/>
    <p:sldId id="291" r:id="rId10"/>
    <p:sldId id="292" r:id="rId11"/>
    <p:sldId id="339" r:id="rId12"/>
    <p:sldId id="293" r:id="rId13"/>
    <p:sldId id="294" r:id="rId14"/>
    <p:sldId id="295" r:id="rId15"/>
    <p:sldId id="298" r:id="rId16"/>
    <p:sldId id="299" r:id="rId17"/>
    <p:sldId id="300" r:id="rId18"/>
    <p:sldId id="301" r:id="rId19"/>
    <p:sldId id="302" r:id="rId20"/>
    <p:sldId id="303" r:id="rId21"/>
    <p:sldId id="304" r:id="rId22"/>
    <p:sldId id="305" r:id="rId23"/>
    <p:sldId id="306" r:id="rId24"/>
    <p:sldId id="308" r:id="rId25"/>
    <p:sldId id="307" r:id="rId26"/>
    <p:sldId id="309" r:id="rId27"/>
    <p:sldId id="340" r:id="rId28"/>
    <p:sldId id="310" r:id="rId29"/>
    <p:sldId id="323" r:id="rId30"/>
    <p:sldId id="325" r:id="rId31"/>
    <p:sldId id="324" r:id="rId32"/>
    <p:sldId id="326" r:id="rId33"/>
    <p:sldId id="327" r:id="rId34"/>
    <p:sldId id="328" r:id="rId35"/>
    <p:sldId id="341" r:id="rId36"/>
    <p:sldId id="342" r:id="rId37"/>
    <p:sldId id="343" r:id="rId38"/>
    <p:sldId id="329" r:id="rId39"/>
    <p:sldId id="334" r:id="rId40"/>
    <p:sldId id="335" r:id="rId41"/>
    <p:sldId id="336" r:id="rId42"/>
    <p:sldId id="344" r:id="rId43"/>
    <p:sldId id="337" r:id="rId44"/>
  </p:sldIdLst>
  <p:sldSz cx="12192000" cy="6858000"/>
  <p:notesSz cx="6858000" cy="9144000"/>
  <p:embeddedFontLst>
    <p:embeddedFont>
      <p:font typeface="Aptos" panose="020B0004020202020204" pitchFamily="34" charset="0"/>
      <p:regular r:id="rId47"/>
      <p:bold r:id="rId48"/>
      <p:italic r:id="rId49"/>
      <p:boldItalic r:id="rId50"/>
    </p:embeddedFont>
    <p:embeddedFont>
      <p:font typeface="Calibri" panose="020F0502020204030204" pitchFamily="34" charset="0"/>
      <p:regular r:id="rId51"/>
      <p:bold r:id="rId52"/>
      <p:italic r:id="rId53"/>
      <p:boldItalic r:id="rId54"/>
    </p:embeddedFont>
    <p:embeddedFont>
      <p:font typeface="IBM Plex Sans" panose="020B0503050203000203" pitchFamily="34" charset="0"/>
      <p:regular r:id="rId55"/>
      <p:bold r:id="rId56"/>
      <p:italic r:id="rId57"/>
      <p:boldItalic r:id="rId58"/>
    </p:embeddedFont>
    <p:embeddedFont>
      <p:font typeface="IBM Plex Sans Light" panose="020F0302020204030204" pitchFamily="34" charset="0"/>
      <p:regular r:id="rId59"/>
      <p:italic r:id="rId60"/>
    </p:embeddedFont>
  </p:embeddedFontLst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17C55"/>
    <a:srgbClr val="957FEF"/>
    <a:srgbClr val="14001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8"/>
    <p:restoredTop sz="94754"/>
  </p:normalViewPr>
  <p:slideViewPr>
    <p:cSldViewPr snapToGrid="0">
      <p:cViewPr varScale="1">
        <p:scale>
          <a:sx n="102" d="100"/>
          <a:sy n="102" d="100"/>
        </p:scale>
        <p:origin x="928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21" d="100"/>
          <a:sy n="121" d="100"/>
        </p:scale>
        <p:origin x="3864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customXml" Target="../customXml/item2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59" Type="http://schemas.openxmlformats.org/officeDocument/2006/relationships/font" Target="fonts/font13.fntdata"/><Relationship Id="rId67" Type="http://schemas.openxmlformats.org/officeDocument/2006/relationships/customXml" Target="../customXml/item3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customXml" Target="../customXml/item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>
            <a:extLst>
              <a:ext uri="{FF2B5EF4-FFF2-40B4-BE49-F238E27FC236}">
                <a16:creationId xmlns:a16="http://schemas.microsoft.com/office/drawing/2014/main" id="{88725CCC-CE36-7BBD-2AE3-41DE6F28AD4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>
            <a:extLst>
              <a:ext uri="{FF2B5EF4-FFF2-40B4-BE49-F238E27FC236}">
                <a16:creationId xmlns:a16="http://schemas.microsoft.com/office/drawing/2014/main" id="{44CCAA3A-1940-2F8E-1EE9-23FF88D0E11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68A2913-8B46-3D44-9356-B09781EE948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pätu 3">
            <a:extLst>
              <a:ext uri="{FF2B5EF4-FFF2-40B4-BE49-F238E27FC236}">
                <a16:creationId xmlns:a16="http://schemas.microsoft.com/office/drawing/2014/main" id="{DCB2CA91-8A40-6096-052E-BAF82A9ED397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5" name="Zástupný objekt pre číslo snímky 4">
            <a:extLst>
              <a:ext uri="{FF2B5EF4-FFF2-40B4-BE49-F238E27FC236}">
                <a16:creationId xmlns:a16="http://schemas.microsoft.com/office/drawing/2014/main" id="{398640BF-5A11-D9AB-09B5-AD0F77B607B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5C633-A021-EC43-86F3-5B56493CF72A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1513737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hlavičk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3" name="Zástupný objekt pre dá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F83DC9-CE41-FE41-9102-BD4FD910ED6F}" type="datetimeFigureOut">
              <a:rPr lang="sk-SK" smtClean="0"/>
              <a:t>9.6.2025</a:t>
            </a:fld>
            <a:endParaRPr lang="sk-SK"/>
          </a:p>
        </p:txBody>
      </p:sp>
      <p:sp>
        <p:nvSpPr>
          <p:cNvPr id="4" name="Zástupný objekt pre obrázok snímky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k-SK"/>
          </a:p>
        </p:txBody>
      </p:sp>
      <p:sp>
        <p:nvSpPr>
          <p:cNvPr id="5" name="Zástupný objekt pre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6" name="Zástupný objekt pre pät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k-SK"/>
          </a:p>
        </p:txBody>
      </p:sp>
      <p:sp>
        <p:nvSpPr>
          <p:cNvPr id="7" name="Zástupný objekt pre číslo snímky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62FB50-A106-4A46-93C4-71B2648F9801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441237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88309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7594970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695955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335738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330614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967059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025627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89544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86092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162436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524066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145772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5415046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3493582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41079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561493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7008384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444631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0514881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53615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968424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076430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3722791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8787290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059256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085119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obrázok snímky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objekt pre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Zástupný objekt pre číslo snímky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62FB50-A106-4A46-93C4-71B2648F9801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94500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5" name="Zástupný objekt pre číslo snímky 5">
            <a:extLst>
              <a:ext uri="{FF2B5EF4-FFF2-40B4-BE49-F238E27FC236}">
                <a16:creationId xmlns:a16="http://schemas.microsoft.com/office/drawing/2014/main" id="{392E6498-BC81-FAA0-9091-918F7AB9D94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83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9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BA5A8A9F-CC22-1822-CA90-7920672EA6E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48669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0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8B56DEBD-662D-305D-57C4-D43EAD1C94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46867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A08734E-2490-1F90-CD91-1BC66A1363DA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85860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588A5A47-CA1F-B7B8-8D73-7A90D1BDAA0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549799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718B940-000E-AFC8-5897-A045490BF0F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694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F55D617-C1ED-C70E-0A28-4AF4C912B5AC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048551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772346F2-BC79-935B-3849-96066C9A14D2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958666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212CF447-C764-F9E3-8615-623AA39F0D9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27319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1D475EF-73AA-D08A-3F55-11C9A292D5E3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42815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E09D1F5-A56A-F02D-6702-9852B8D89AA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CCFF831C-E503-3D4C-37D4-6B7ECB75D0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A060A250-3BCC-1D6A-367C-C69E85B6E10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26104B2C-A154-6042-E1DC-FC33DB451289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42493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0">
                <a:solidFill>
                  <a:schemeClr val="bg1"/>
                </a:solidFill>
                <a:latin typeface="IBM Plex Sans Light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A4C0201F-F74D-ACB4-078B-B5A1F3610EE6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19916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5E540959-502E-6D8F-3C27-50A34F36C69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FC0D0EC-AFE4-A7F0-CE08-BE5B2D4DC3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F6EF116F-0C6C-0B4A-7CA2-D3A64B9EEE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1pPr>
            <a:lvl2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2pPr>
            <a:lvl3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3pPr>
            <a:lvl4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4pPr>
            <a:lvl5pPr>
              <a:defRPr b="0" i="0">
                <a:solidFill>
                  <a:srgbClr val="140011"/>
                </a:solidFill>
                <a:latin typeface="IBM Plex Sans" panose="020B0503050203000203" pitchFamily="34" charset="0"/>
              </a:defRPr>
            </a:lvl5pPr>
          </a:lstStyle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DC9DA63F-12AF-C0CB-F713-174D19076E9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10" name="Zástupný objekt pre číslo snímky 5">
            <a:extLst>
              <a:ext uri="{FF2B5EF4-FFF2-40B4-BE49-F238E27FC236}">
                <a16:creationId xmlns:a16="http://schemas.microsoft.com/office/drawing/2014/main" id="{65B8D5C5-9570-948B-3C91-503448D70A4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16661499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97E854A-9C18-B587-C9E6-8C6E4B96346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="1" i="0">
                <a:solidFill>
                  <a:srgbClr val="957FEF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6" name="Obrázok 5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D47FE4C-D8F8-BE54-5DE6-A39DD1A6D6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8" name="Zástupný objekt pre číslo snímky 5">
            <a:extLst>
              <a:ext uri="{FF2B5EF4-FFF2-40B4-BE49-F238E27FC236}">
                <a16:creationId xmlns:a16="http://schemas.microsoft.com/office/drawing/2014/main" id="{5762781C-71C0-394D-85A5-5590021D2F4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0046521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ok 4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6E2884A1-A8E1-2A08-886E-F5DB82DE416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6" name="Zástupný objekt pre číslo snímky 5">
            <a:extLst>
              <a:ext uri="{FF2B5EF4-FFF2-40B4-BE49-F238E27FC236}">
                <a16:creationId xmlns:a16="http://schemas.microsoft.com/office/drawing/2014/main" id="{9FDC553F-E572-FF2D-2B8B-695B20913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913408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A9428315-DE97-483E-B9E1-684EEF6F75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solidFill>
                  <a:srgbClr val="957FEF"/>
                </a:solidFill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E3367CCE-EC89-945C-9D82-E327233CA8C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k-SK"/>
              <a:t>Kliknite sem a upravte štýly predlohy textu</a:t>
            </a:r>
          </a:p>
          <a:p>
            <a:pPr lvl="1"/>
            <a:r>
              <a:rPr lang="sk-SK"/>
              <a:t>Druhá úroveň</a:t>
            </a:r>
          </a:p>
          <a:p>
            <a:pPr lvl="2"/>
            <a:r>
              <a:rPr lang="sk-SK"/>
              <a:t>Tretia úroveň</a:t>
            </a:r>
          </a:p>
          <a:p>
            <a:pPr lvl="3"/>
            <a:r>
              <a:rPr lang="sk-SK"/>
              <a:t>Štvrtá úroveň</a:t>
            </a:r>
          </a:p>
          <a:p>
            <a:pPr lvl="4"/>
            <a:r>
              <a:rPr lang="sk-SK"/>
              <a:t>Piata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FEC88A0D-A429-EE63-09CA-9AC7956BF50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>
                <a:solidFill>
                  <a:srgbClr val="14001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k-SK" dirty="0"/>
              <a:t>Kliknite sem a upravte štýly predlohy textu</a:t>
            </a:r>
          </a:p>
        </p:txBody>
      </p:sp>
      <p:pic>
        <p:nvPicPr>
          <p:cNvPr id="8" name="Obrázok 7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21BD794E-C10A-67A7-B283-22949482A62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9" name="Zástupný objekt pre číslo snímky 5">
            <a:extLst>
              <a:ext uri="{FF2B5EF4-FFF2-40B4-BE49-F238E27FC236}">
                <a16:creationId xmlns:a16="http://schemas.microsoft.com/office/drawing/2014/main" id="{EE0814AA-69D6-51E0-2334-883C2866CCC0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244462248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674F053B-FE64-577A-CCC8-B61E4EE4765B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8515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1A6F3BDD-7FD7-85D2-FBF1-5476DA69494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77046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49849F83-AB6E-2CE1-8134-B3445311930F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58019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D75A977A-F5AC-F5DA-F953-588FB6C6AABD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9048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F34199DB-E313-846D-3465-66999B0A06B1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155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E83368E4-9D0F-D0CA-24DA-BB8AA94F2497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24660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8_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828EC12-BE42-8D14-2B8C-96EF297F16EA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50897" y="1368873"/>
            <a:ext cx="10090206" cy="3486582"/>
          </a:xfrm>
        </p:spPr>
        <p:txBody>
          <a:bodyPr anchor="b">
            <a:normAutofit/>
          </a:bodyPr>
          <a:lstStyle>
            <a:lvl1pPr algn="l">
              <a:defRPr sz="7200" b="1" i="0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63D91C8B-C0F2-55EE-34A5-F71C69F8F8A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50897" y="5101964"/>
            <a:ext cx="9144000" cy="491836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k-SK" dirty="0"/>
              <a:t>Kliknutím upravte štýl predlohy podnadpisu</a:t>
            </a:r>
          </a:p>
        </p:txBody>
      </p:sp>
      <p:pic>
        <p:nvPicPr>
          <p:cNvPr id="10" name="Obrázok 9" descr="Obrázok, na ktorom je grafika, písmo, snímka obrazovky, grafický dizajn&#10;&#10;Obsah vygenerovaný pomocou AI môže byť nesprávny.">
            <a:extLst>
              <a:ext uri="{FF2B5EF4-FFF2-40B4-BE49-F238E27FC236}">
                <a16:creationId xmlns:a16="http://schemas.microsoft.com/office/drawing/2014/main" id="{700D30AF-7B18-17D1-F378-96408C87016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pic>
        <p:nvPicPr>
          <p:cNvPr id="14" name="Obrázok 13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A992B55A-3A16-D576-307B-C1213CE09C1F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  <p:sp>
        <p:nvSpPr>
          <p:cNvPr id="4" name="Zástupný objekt pre číslo snímky 5">
            <a:extLst>
              <a:ext uri="{FF2B5EF4-FFF2-40B4-BE49-F238E27FC236}">
                <a16:creationId xmlns:a16="http://schemas.microsoft.com/office/drawing/2014/main" id="{C15E8EE0-F74C-C5EF-E948-9327F1D39BF8}"/>
              </a:ext>
            </a:extLst>
          </p:cNvPr>
          <p:cNvSpPr txBox="1">
            <a:spLocks/>
          </p:cNvSpPr>
          <p:nvPr userDrawn="1"/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k-SK"/>
            </a:defPPr>
            <a:lvl1pPr marL="0" algn="r" defTabSz="914400" rtl="0" eaLnBrk="1" latinLnBrk="0" hangingPunct="1">
              <a:defRPr sz="1200" b="0" i="1" kern="1200">
                <a:solidFill>
                  <a:srgbClr val="140011"/>
                </a:solidFill>
                <a:latin typeface="IBM Plex Sans" panose="020B0503050203000203" pitchFamily="34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FB5A3C7E-4107-964B-B70D-D6EFA69661F1}" type="slidenum">
              <a:rPr lang="sk-SK" smtClean="0">
                <a:solidFill>
                  <a:schemeClr val="bg1"/>
                </a:solidFill>
              </a:rPr>
              <a:pPr/>
              <a:t>‹#›</a:t>
            </a:fld>
            <a:endParaRPr lang="sk-SK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02259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objekt pre nadpis 1">
            <a:extLst>
              <a:ext uri="{FF2B5EF4-FFF2-40B4-BE49-F238E27FC236}">
                <a16:creationId xmlns:a16="http://schemas.microsoft.com/office/drawing/2014/main" id="{226C42C1-40F3-A950-DD2C-D597986DA4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dirty="0"/>
              <a:t>KLIKNUTÍM UPRAVTE ŠTÝL PREDLOHY NADPISU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F6A771-0ED9-C4D6-BC83-ED416303CD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dirty="0"/>
              <a:t>Kliknite sem a upravte štýly predlohy textu</a:t>
            </a:r>
          </a:p>
          <a:p>
            <a:pPr lvl="1"/>
            <a:r>
              <a:rPr lang="sk-SK" dirty="0"/>
              <a:t>Druhá úroveň</a:t>
            </a:r>
          </a:p>
          <a:p>
            <a:pPr lvl="2"/>
            <a:r>
              <a:rPr lang="sk-SK" dirty="0"/>
              <a:t>Tretia úroveň</a:t>
            </a:r>
          </a:p>
          <a:p>
            <a:pPr lvl="3"/>
            <a:r>
              <a:rPr lang="sk-SK" dirty="0"/>
              <a:t>Štvrtá úroveň</a:t>
            </a:r>
          </a:p>
          <a:p>
            <a:pPr lvl="4"/>
            <a:r>
              <a:rPr lang="sk-SK" dirty="0"/>
              <a:t>Piata úroveň</a:t>
            </a:r>
          </a:p>
        </p:txBody>
      </p:sp>
      <p:sp>
        <p:nvSpPr>
          <p:cNvPr id="7" name="Zástupný objekt pre číslo snímky 5">
            <a:extLst>
              <a:ext uri="{FF2B5EF4-FFF2-40B4-BE49-F238E27FC236}">
                <a16:creationId xmlns:a16="http://schemas.microsoft.com/office/drawing/2014/main" id="{6FF98069-78A5-A4E5-6123-40F3E59669B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01112" y="6086819"/>
            <a:ext cx="2743200" cy="243738"/>
          </a:xfrm>
          <a:prstGeom prst="rect">
            <a:avLst/>
          </a:prstGeom>
        </p:spPr>
        <p:txBody>
          <a:bodyPr/>
          <a:lstStyle>
            <a:lvl1pPr>
              <a:defRPr b="0" i="1">
                <a:solidFill>
                  <a:schemeClr val="bg1"/>
                </a:solidFill>
                <a:latin typeface="IBM Plex Sans" panose="020B0503050203000203" pitchFamily="34" charset="0"/>
              </a:defRPr>
            </a:lvl1pPr>
          </a:lstStyle>
          <a:p>
            <a:fld id="{FB5A3C7E-4107-964B-B70D-D6EFA69661F1}" type="slidenum">
              <a:rPr lang="sk-SK" smtClean="0"/>
              <a:pPr/>
              <a:t>‹#›</a:t>
            </a:fld>
            <a:endParaRPr lang="sk-SK" dirty="0"/>
          </a:p>
        </p:txBody>
      </p:sp>
      <p:pic>
        <p:nvPicPr>
          <p:cNvPr id="8" name="Obrázok 7" descr="Obrázok, na ktorom je písmo, logo, grafika, symbol&#10;&#10;Obsah vygenerovaný pomocou AI môže byť nesprávny.">
            <a:extLst>
              <a:ext uri="{FF2B5EF4-FFF2-40B4-BE49-F238E27FC236}">
                <a16:creationId xmlns:a16="http://schemas.microsoft.com/office/drawing/2014/main" id="{7EB710DB-20E4-29A8-7A4D-B110DBA16E2D}"/>
              </a:ext>
            </a:extLst>
          </p:cNvPr>
          <p:cNvPicPr>
            <a:picLocks noChangeAspect="1"/>
          </p:cNvPicPr>
          <p:nvPr userDrawn="1"/>
        </p:nvPicPr>
        <p:blipFill>
          <a:blip r:embed="rId25"/>
          <a:stretch>
            <a:fillRect/>
          </a:stretch>
        </p:blipFill>
        <p:spPr>
          <a:xfrm>
            <a:off x="347688" y="6056954"/>
            <a:ext cx="877455" cy="243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706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62" r:id="rId3"/>
    <p:sldLayoutId id="2147483661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  <p:sldLayoutId id="2147483670" r:id="rId12"/>
    <p:sldLayoutId id="2147483671" r:id="rId13"/>
    <p:sldLayoutId id="2147483672" r:id="rId14"/>
    <p:sldLayoutId id="2147483673" r:id="rId15"/>
    <p:sldLayoutId id="2147483674" r:id="rId16"/>
    <p:sldLayoutId id="2147483675" r:id="rId17"/>
    <p:sldLayoutId id="2147483676" r:id="rId18"/>
    <p:sldLayoutId id="2147483650" r:id="rId19"/>
    <p:sldLayoutId id="2147483652" r:id="rId20"/>
    <p:sldLayoutId id="2147483654" r:id="rId21"/>
    <p:sldLayoutId id="2147483655" r:id="rId22"/>
    <p:sldLayoutId id="2147483656" r:id="rId2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bg1"/>
          </a:solidFill>
          <a:latin typeface="IBM Plex Sans" panose="020B0503050203000203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b="0" i="0" kern="1200">
          <a:solidFill>
            <a:schemeClr val="bg1"/>
          </a:solidFill>
          <a:latin typeface="IBM Plex Sans" panose="020B0503050203000203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9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0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0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9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9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9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601A4FD-7177-D057-D3A6-F4B4B8C89EC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Autofit/>
          </a:bodyPr>
          <a:lstStyle/>
          <a:p>
            <a:r>
              <a:rPr lang="sk-SK" sz="5400" dirty="0"/>
              <a:t>KREATIVITA A KREATÍVNE VYUČOVANIE MARKETINGOVEJ KOMUNIKÁCIE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83F805F3-E296-CA44-97CD-DC186FE85E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8238" y="5486828"/>
            <a:ext cx="1658865" cy="341355"/>
          </a:xfrm>
          <a:prstGeom prst="rect">
            <a:avLst/>
          </a:prstGeom>
        </p:spPr>
      </p:pic>
      <p:pic>
        <p:nvPicPr>
          <p:cNvPr id="9" name="Obrázok 8">
            <a:extLst>
              <a:ext uri="{FF2B5EF4-FFF2-40B4-BE49-F238E27FC236}">
                <a16:creationId xmlns:a16="http://schemas.microsoft.com/office/drawing/2014/main" id="{D1BE2C81-4F6A-BD4A-B099-849D0543EC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0516" y="5021444"/>
            <a:ext cx="1365483" cy="312285"/>
          </a:xfrm>
          <a:prstGeom prst="rect">
            <a:avLst/>
          </a:prstGeom>
        </p:spPr>
      </p:pic>
      <p:pic>
        <p:nvPicPr>
          <p:cNvPr id="10" name="Obrázok 9">
            <a:extLst>
              <a:ext uri="{FF2B5EF4-FFF2-40B4-BE49-F238E27FC236}">
                <a16:creationId xmlns:a16="http://schemas.microsoft.com/office/drawing/2014/main" id="{4230285B-E952-2D42-88AC-97B28753B1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40516" y="5666328"/>
            <a:ext cx="3129182" cy="323709"/>
          </a:xfrm>
          <a:prstGeom prst="rect">
            <a:avLst/>
          </a:prstGeom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7378A526-8D35-AB42-B9CA-1A9389A0898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46600" y="5021444"/>
            <a:ext cx="1323098" cy="3813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62030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2: GENEROVANIE NÁPADOV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Moderátor vyzve všetkých účastníkov, aby spontánne navrhovali nápady, ktoré sa týkajú definovaného problému.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Dôležité je: </a:t>
            </a:r>
          </a:p>
          <a:p>
            <a:pPr marL="0" indent="0" algn="just">
              <a:buNone/>
            </a:pPr>
            <a:r>
              <a:rPr lang="sk-SK" dirty="0"/>
              <a:t>• Nápady zapisovať na tabuľu alebo </a:t>
            </a:r>
            <a:r>
              <a:rPr lang="sk-SK" dirty="0" err="1"/>
              <a:t>flipchart</a:t>
            </a:r>
            <a:r>
              <a:rPr lang="sk-SK" dirty="0"/>
              <a:t>, aby ich všetci videli. </a:t>
            </a:r>
          </a:p>
          <a:p>
            <a:pPr marL="0" indent="0" algn="just">
              <a:buNone/>
            </a:pPr>
            <a:r>
              <a:rPr lang="sk-SK" dirty="0"/>
              <a:t>• Nikoho nekritizovať ani nehodnotiť navrhnuté nápady. </a:t>
            </a:r>
          </a:p>
          <a:p>
            <a:pPr marL="0" indent="0" algn="just">
              <a:buNone/>
            </a:pPr>
            <a:r>
              <a:rPr lang="sk-SK" dirty="0"/>
              <a:t>• Povzbudzovať účastníkov k voľnému mysleniu a navrhovaniu aj zdanlivo nerealizovateľných nápadov.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08763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2: GENEROVANIE NÁPADOV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Moderátor môže podporiť proces generovania nápadov otázkami (moderátor netvorí nápady): </a:t>
            </a:r>
          </a:p>
          <a:p>
            <a:pPr marL="0" indent="0" algn="just">
              <a:buNone/>
            </a:pPr>
            <a:r>
              <a:rPr lang="sk-SK" i="1" dirty="0"/>
              <a:t>• „Aké nové kanály komunikácie by sme mohli využiť?“ </a:t>
            </a:r>
          </a:p>
          <a:p>
            <a:pPr marL="0" indent="0" algn="just">
              <a:buNone/>
            </a:pPr>
            <a:r>
              <a:rPr lang="sk-SK" i="1" dirty="0"/>
              <a:t>• „Aké partnerstvá by nám mohli pomôcť osloviť mladú generáciu?“ </a:t>
            </a:r>
          </a:p>
          <a:p>
            <a:pPr marL="0" indent="0" algn="just">
              <a:buNone/>
            </a:pPr>
            <a:r>
              <a:rPr lang="sk-SK" i="1" dirty="0"/>
              <a:t>• „Čo by sme mohli spraviť inak ako konkurencia?“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04677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3: ROZVÍJANIE NÁPADOV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Po vygenerovaní dostatočného množstva nápadov môžu účastníci pokračovať v ich rozvíjaní. Cieľom je rozšíriť pôvodné myšlienky a prepojiť ich s novými riešeniami.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Moderátor môže povzbudiť účastníkov otázkami ako: </a:t>
            </a:r>
          </a:p>
          <a:p>
            <a:pPr marL="0" indent="0" algn="just">
              <a:buNone/>
            </a:pPr>
            <a:r>
              <a:rPr lang="sk-SK" i="1" dirty="0"/>
              <a:t>• „Čo by sme mohli na tomto nápade vylepšiť?“ </a:t>
            </a:r>
          </a:p>
          <a:p>
            <a:pPr marL="0" indent="0" algn="just">
              <a:buNone/>
            </a:pPr>
            <a:r>
              <a:rPr lang="sk-SK" i="1" dirty="0"/>
              <a:t>• „Ako by sme mohli tento nápad urobiť ešte originálnejším?“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817748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4: DISKUSIA A VÝBER NAJLEPŠÍCH NÁPADOV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Po ukončení brainstormingu tím diskutuje o navrhnutých nápadoch a hodnotí ich realizovateľnosť a prínos. Môžete použiť metódu hlasovania, pri ktorej každý účastník označí napríklad tri nápady, ktoré považuje za najlepšie. Následne sa vyberú tie nápady, ktoré získali najviac hlasov.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952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5: NÁVRH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Vybrané nápady sa rozpracujú do konkrétneho návrhu alebo plánu. Tím stanoví, aké kroky sú potrebné na ich realizáciu, kto bude za jednotlivé úlohy zodpovedný a aký bude časový harmonogram.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24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3. NÁSTROJE </a:t>
            </a:r>
            <a:br>
              <a:rPr lang="sk-SK" dirty="0"/>
            </a:br>
            <a:r>
              <a:rPr lang="sk-SK" dirty="0"/>
              <a:t>A MATERIÁLY </a:t>
            </a:r>
          </a:p>
        </p:txBody>
      </p:sp>
    </p:spTree>
    <p:extLst>
      <p:ext uri="{BB962C8B-B14F-4D97-AF65-F5344CB8AC3E}">
        <p14:creationId xmlns:p14="http://schemas.microsoft.com/office/powerpoint/2010/main" val="339949925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Zoznam potrebných nástrojov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• Biely </a:t>
            </a:r>
            <a:r>
              <a:rPr lang="sk-SK" dirty="0" err="1"/>
              <a:t>flipchart</a:t>
            </a:r>
            <a:r>
              <a:rPr lang="sk-SK" dirty="0"/>
              <a:t> alebo tabuľa na zapisovanie nápadov. </a:t>
            </a:r>
          </a:p>
          <a:p>
            <a:pPr marL="0" indent="0" algn="just">
              <a:buNone/>
            </a:pPr>
            <a:r>
              <a:rPr lang="sk-SK" dirty="0"/>
              <a:t>• Fixky rôznych farieb na vizuálne odlíšenie nápadov alebo kategórií. </a:t>
            </a:r>
          </a:p>
          <a:p>
            <a:pPr marL="0" indent="0" algn="just">
              <a:buNone/>
            </a:pPr>
            <a:r>
              <a:rPr lang="sk-SK" dirty="0"/>
              <a:t>• Lepivé papieriky (Post-</a:t>
            </a:r>
            <a:r>
              <a:rPr lang="sk-SK" dirty="0" err="1"/>
              <a:t>it</a:t>
            </a:r>
            <a:r>
              <a:rPr lang="sk-SK" dirty="0"/>
              <a:t>) na zaznamenanie individuálnych nápadov. </a:t>
            </a:r>
          </a:p>
          <a:p>
            <a:pPr marL="0" indent="0" algn="just">
              <a:buNone/>
            </a:pPr>
            <a:r>
              <a:rPr lang="sk-SK" dirty="0"/>
              <a:t>• Časovač na ustráženie času jednotlivých fáz brainstormingu. </a:t>
            </a:r>
          </a:p>
          <a:p>
            <a:pPr marL="0" indent="0" algn="just">
              <a:buNone/>
            </a:pPr>
            <a:r>
              <a:rPr lang="sk-SK" dirty="0"/>
              <a:t>• Počítač alebo tablet na digitalizáciu výstupov (napr. do dokumentu alebo prezentácie).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48800" y="-235744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54447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4. TIPY A TRIKY</a:t>
            </a:r>
          </a:p>
        </p:txBody>
      </p:sp>
    </p:spTree>
    <p:extLst>
      <p:ext uri="{BB962C8B-B14F-4D97-AF65-F5344CB8AC3E}">
        <p14:creationId xmlns:p14="http://schemas.microsoft.com/office/powerpoint/2010/main" val="197254927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75E3E1-A9AB-6668-B759-66A5ACFDED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5181600" cy="1325563"/>
          </a:xfrm>
        </p:spPr>
        <p:txBody>
          <a:bodyPr/>
          <a:lstStyle/>
          <a:p>
            <a:r>
              <a:rPr lang="sk-SK" dirty="0"/>
              <a:t>ODPORÚČANIA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966E858-2322-95AC-9785-9F860F31D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Podporte voľné myslenie: </a:t>
            </a:r>
            <a:r>
              <a:rPr lang="sk-SK" dirty="0"/>
              <a:t>Povzbudzujte účastníkov, aby navrhovali aj bláznivé nápady. Aj tie najneobvyklejšie myšlienky môžu viesť k inovatívnym riešeniam.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Zabráňte hodnoteniu: </a:t>
            </a:r>
            <a:r>
              <a:rPr lang="sk-SK" dirty="0"/>
              <a:t>Kritika počas fázy generovania nápadov môže brániť kreativite. Hodnotenie a výber nápadov by mali nasledovať až po skončení brainstormingu.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Zabezpečte aktívnu účasť všetkých členov tímu: </a:t>
            </a:r>
            <a:r>
              <a:rPr lang="sk-SK" dirty="0"/>
              <a:t>Dávajte pozor, aby sa do diskusie zapojil každý účastník, a dbajte na rovnomerné rozdelenie priestoru na prezentáciu nápadov.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Rotácia úloh: </a:t>
            </a:r>
            <a:r>
              <a:rPr lang="sk-SK" dirty="0"/>
              <a:t>V prípade pravidelných </a:t>
            </a:r>
            <a:r>
              <a:rPr lang="sk-SK" dirty="0" err="1"/>
              <a:t>brainstormingových</a:t>
            </a:r>
            <a:r>
              <a:rPr lang="sk-SK" dirty="0"/>
              <a:t> stretnutí môžete rotovať rolu moderátora medzi členmi tímu.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Účastníci sa nezapájajú: </a:t>
            </a:r>
            <a:r>
              <a:rPr lang="sk-SK" dirty="0"/>
              <a:t>túto metódu je možné doplniť o </a:t>
            </a:r>
            <a:r>
              <a:rPr lang="sk-SK" dirty="0" err="1"/>
              <a:t>brainwriting</a:t>
            </a:r>
            <a:r>
              <a:rPr lang="sk-SK" dirty="0"/>
              <a:t>, ktorá umožní generovanie nápadov. </a:t>
            </a:r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EFA9906-2E42-7ECA-D949-61C5857F9A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62500" lnSpcReduction="20000"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Priskoré hodnotenie nápadov: </a:t>
            </a:r>
            <a:r>
              <a:rPr lang="sk-SK" dirty="0"/>
              <a:t>Ak tím začne posudzovať nápady už počas ich generovania, môže to znížiť počet navrhovaných riešení a brániť vzniku originálnych myšlienok.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Nerovnomerná účasť: </a:t>
            </a:r>
            <a:r>
              <a:rPr lang="sk-SK" dirty="0"/>
              <a:t>Ak niektorí členovia tímu dominujú a iní sú ticho, prichádzate o potenciálne cenné nápady.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Príliš široká alebo nejasná téma: </a:t>
            </a:r>
            <a:r>
              <a:rPr lang="sk-SK" dirty="0"/>
              <a:t>Ak je problém definovaný príliš vágne, brainstorming nemusí priniesť konkrétne a relevantné nápady.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26807E0B-039E-0D4E-A71C-3ABEA21277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15932" y="4932462"/>
            <a:ext cx="5676068" cy="339973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EFDA719D-4375-9948-BC3F-8AA7628C36E0}"/>
              </a:ext>
            </a:extLst>
          </p:cNvPr>
          <p:cNvSpPr txBox="1">
            <a:spLocks/>
          </p:cNvSpPr>
          <p:nvPr/>
        </p:nvSpPr>
        <p:spPr>
          <a:xfrm>
            <a:off x="6172200" y="365124"/>
            <a:ext cx="5181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i="0" kern="1200">
                <a:solidFill>
                  <a:srgbClr val="957FEF"/>
                </a:solidFill>
                <a:latin typeface="IBM Plex Sans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sk-SK" dirty="0"/>
              <a:t>ČASTÉ CHYBY</a:t>
            </a:r>
          </a:p>
        </p:txBody>
      </p:sp>
    </p:spTree>
    <p:extLst>
      <p:ext uri="{BB962C8B-B14F-4D97-AF65-F5344CB8AC3E}">
        <p14:creationId xmlns:p14="http://schemas.microsoft.com/office/powerpoint/2010/main" val="167677335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5. ZÁVER</a:t>
            </a:r>
          </a:p>
        </p:txBody>
      </p:sp>
    </p:spTree>
    <p:extLst>
      <p:ext uri="{BB962C8B-B14F-4D97-AF65-F5344CB8AC3E}">
        <p14:creationId xmlns:p14="http://schemas.microsoft.com/office/powerpoint/2010/main" val="17201387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9FBD7F88-0EBA-29F7-8731-F9CCB51158F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BRAINSTORMING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8C02B54-BE10-A82C-3691-2BA6454BED2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1722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 TEÓRIE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Brainstorming je efektívny nástroj na podporu kreatívneho myslenia a riešenia problémov. Umožňuje tímom generovať množstvo nápadov v krátkom čase a podporuje spoluprácu medzi jednotlivými členmi. Správne vedený brainstorming môže priniesť netradičné riešenia a pomôcť pri tvorbe inovatívnych marketingových kampaní či produktov.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A597D87-3E13-9D40-B391-8AF6831D9C3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45540" y="4079816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12660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MOŽNÉ MODELOVÉ SITUÁCIE AKO NÁSTROJ ZAPOJIŤ DO PRAXE</a:t>
            </a:r>
          </a:p>
        </p:txBody>
      </p:sp>
    </p:spTree>
    <p:extLst>
      <p:ext uri="{BB962C8B-B14F-4D97-AF65-F5344CB8AC3E}">
        <p14:creationId xmlns:p14="http://schemas.microsoft.com/office/powerpoint/2010/main" val="150213343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PRÍPADOVÝ MODEL: BOLT KOLOBEŽKY</a:t>
            </a:r>
          </a:p>
        </p:txBody>
      </p:sp>
    </p:spTree>
    <p:extLst>
      <p:ext uri="{BB962C8B-B14F-4D97-AF65-F5344CB8AC3E}">
        <p14:creationId xmlns:p14="http://schemas.microsoft.com/office/powerpoint/2010/main" val="21764930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BOLT KOLOBEŽKY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 err="1"/>
              <a:t>Bolt</a:t>
            </a:r>
            <a:endParaRPr lang="sk-SK" dirty="0"/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Popis kampane: </a:t>
            </a:r>
            <a:r>
              <a:rPr lang="sk-SK" dirty="0" err="1"/>
              <a:t>Bolt</a:t>
            </a:r>
            <a:r>
              <a:rPr lang="sk-SK" dirty="0"/>
              <a:t> kolobežky čelia problému, že ich používatelia často parkujú kolobežky na nevhodných miestach – na chodníkoch, v strede ulíc či na iných verejných priestranstvách, kde prekážajú obyvateľom miest. Tento problém vedie k sťažnostiam občanov a poškodzuje imidž značky. </a:t>
            </a:r>
            <a:r>
              <a:rPr lang="sk-SK" dirty="0" err="1"/>
              <a:t>Bolt</a:t>
            </a:r>
            <a:r>
              <a:rPr lang="sk-SK" dirty="0"/>
              <a:t> chce vytvoriť kampaň, ktorá bude motivovať používateľov, aby kolobežky parkovali na vyznačených miestach, ktoré sú viditeľné v aplikácii.</a:t>
            </a:r>
          </a:p>
        </p:txBody>
      </p:sp>
    </p:spTree>
    <p:extLst>
      <p:ext uri="{BB962C8B-B14F-4D97-AF65-F5344CB8AC3E}">
        <p14:creationId xmlns:p14="http://schemas.microsoft.com/office/powerpoint/2010/main" val="131840442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sk-SK" dirty="0"/>
              <a:t>AKO SA MÔŽE VYUŽIŤ METÓDA BRAINSTORMING V TEJTO KAMPANI: </a:t>
            </a:r>
          </a:p>
        </p:txBody>
      </p:sp>
    </p:spTree>
    <p:extLst>
      <p:ext uri="{BB962C8B-B14F-4D97-AF65-F5344CB8AC3E}">
        <p14:creationId xmlns:p14="http://schemas.microsoft.com/office/powerpoint/2010/main" val="13828118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1: DEFINOVANIE PROBLÉMU ALEBO PRÍLEŽITOSTI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Hlavná výzva je vytvoriť kampaň, ktorá je cielená na používateľov kolobežiek </a:t>
            </a:r>
            <a:r>
              <a:rPr lang="sk-SK" dirty="0" err="1"/>
              <a:t>Bolt</a:t>
            </a:r>
            <a:r>
              <a:rPr lang="sk-SK" dirty="0"/>
              <a:t>, aby ich po použití odkladali na vyhradené miesto a nie na stred chodníka či ulice.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130082" y="532262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91938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2: GENEROVANIE NÁPADOV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 algn="just">
              <a:buNone/>
            </a:pPr>
            <a:r>
              <a:rPr lang="sk-SK" dirty="0"/>
              <a:t>V rámci brainstormingu sa stretol tím zložený z marketingových špecialistov, </a:t>
            </a:r>
            <a:r>
              <a:rPr lang="sk-SK" dirty="0" err="1"/>
              <a:t>kreatívcov</a:t>
            </a:r>
            <a:r>
              <a:rPr lang="sk-SK" dirty="0"/>
              <a:t> a produktových manažérov. Cieľom bolo nájsť kreatívne spôsoby, ako motivovať používateľov parkovať kolobežky na správnych miestach.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Moderátor </a:t>
            </a:r>
            <a:r>
              <a:rPr lang="sk-SK" dirty="0" err="1">
                <a:solidFill>
                  <a:srgbClr val="F17C55"/>
                </a:solidFill>
              </a:rPr>
              <a:t>brainstormingového</a:t>
            </a:r>
            <a:r>
              <a:rPr lang="sk-SK" dirty="0">
                <a:solidFill>
                  <a:srgbClr val="F17C55"/>
                </a:solidFill>
              </a:rPr>
              <a:t> stretnutia definoval jasné pravidlá: </a:t>
            </a:r>
          </a:p>
          <a:p>
            <a:pPr marL="0" indent="0" algn="just">
              <a:buNone/>
            </a:pPr>
            <a:r>
              <a:rPr lang="sk-SK" dirty="0"/>
              <a:t>• Počas brainstormingu sa nápady nekritizujú. </a:t>
            </a:r>
          </a:p>
          <a:p>
            <a:pPr marL="0" indent="0" algn="just">
              <a:buNone/>
            </a:pPr>
            <a:r>
              <a:rPr lang="sk-SK" dirty="0"/>
              <a:t>• Každý môže navrhnúť akékoľvek riešenie, aj ak sa zdá byť na prvý pohľad neuskutočniteľné. </a:t>
            </a:r>
          </a:p>
          <a:p>
            <a:pPr marL="0" indent="0" algn="just">
              <a:buNone/>
            </a:pPr>
            <a:r>
              <a:rPr lang="sk-SK" dirty="0"/>
              <a:t>• Cieľom je vygenerovať čo najviac nápadov.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7035953" y="5726038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65954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675E3E1-A9AB-6668-B759-66A5ACFDED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NAVRHOVANÉ NÁPADY Z BRAINSTORMINGU: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7966E858-2322-95AC-9785-9F860F31D64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1. </a:t>
            </a:r>
            <a:r>
              <a:rPr lang="sk-SK" dirty="0" err="1">
                <a:solidFill>
                  <a:srgbClr val="F17C55"/>
                </a:solidFill>
              </a:rPr>
              <a:t>Gamifikácia</a:t>
            </a:r>
            <a:r>
              <a:rPr lang="sk-SK" dirty="0">
                <a:solidFill>
                  <a:srgbClr val="F17C55"/>
                </a:solidFill>
              </a:rPr>
              <a:t> – bodovací systém: </a:t>
            </a:r>
          </a:p>
          <a:p>
            <a:pPr marL="0" indent="0" algn="just">
              <a:buNone/>
            </a:pPr>
            <a:r>
              <a:rPr lang="sk-SK" dirty="0"/>
              <a:t>• Používateľ, ktorý zaparkuje kolobežku na vyznačenom mieste, dostane body, ktoré môže zbierať a vymeniť za zľavy na ďalšie jazdy alebo iné odmeny (napr. odomknutie kolobežky zadarmo).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2. </a:t>
            </a:r>
            <a:r>
              <a:rPr lang="sk-SK" dirty="0" err="1">
                <a:solidFill>
                  <a:srgbClr val="F17C55"/>
                </a:solidFill>
              </a:rPr>
              <a:t>Push</a:t>
            </a:r>
            <a:r>
              <a:rPr lang="sk-SK" dirty="0">
                <a:solidFill>
                  <a:srgbClr val="F17C55"/>
                </a:solidFill>
              </a:rPr>
              <a:t> notifikácie v aplikácii: </a:t>
            </a:r>
          </a:p>
          <a:p>
            <a:pPr marL="0" indent="0" algn="just">
              <a:buNone/>
            </a:pPr>
            <a:r>
              <a:rPr lang="sk-SK" dirty="0"/>
              <a:t>• Po skončení jazdy dostane používateľ notifikáciu, ktorá ho požiada, aby skontroloval správne zaparkovanie kolobežky a pripomenie mu vyznačené parkovacie miesta.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3. Zdieľanie pozitívneho príkladu na sociálnych sieťach: </a:t>
            </a:r>
          </a:p>
          <a:p>
            <a:pPr marL="0" indent="0" algn="just">
              <a:buNone/>
            </a:pPr>
            <a:r>
              <a:rPr lang="sk-SK" dirty="0"/>
              <a:t>• V aplikácii by sa zobrazila možnosť odfotiť správne zaparkovanú kolobežku a zdieľať ju na sociálnych sieťach s </a:t>
            </a:r>
            <a:r>
              <a:rPr lang="sk-SK" dirty="0" err="1"/>
              <a:t>hashtagom</a:t>
            </a:r>
            <a:r>
              <a:rPr lang="sk-SK" dirty="0"/>
              <a:t> kampane. </a:t>
            </a:r>
            <a:r>
              <a:rPr lang="sk-SK" dirty="0" err="1"/>
              <a:t>Bolt</a:t>
            </a:r>
            <a:r>
              <a:rPr lang="sk-SK" dirty="0"/>
              <a:t> by pravidelne vyberal najlepšie príspevky a odmeňoval používateľov.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4. Interaktívna mapa v aplikácii: </a:t>
            </a:r>
          </a:p>
          <a:p>
            <a:pPr marL="0" indent="0" algn="just">
              <a:buNone/>
            </a:pPr>
            <a:r>
              <a:rPr lang="sk-SK" dirty="0"/>
              <a:t>• Používateľ by pri zaparkovaní dostal okamžitú spätnú väzbu v aplikácii, či je kolobežka zaparkovaná správne alebo nie.</a:t>
            </a:r>
          </a:p>
          <a:p>
            <a:pPr marL="0" indent="0" algn="just">
              <a:buNone/>
            </a:pPr>
            <a:endParaRPr lang="sk-SK" dirty="0"/>
          </a:p>
        </p:txBody>
      </p:sp>
      <p:sp>
        <p:nvSpPr>
          <p:cNvPr id="4" name="Zástupný objekt pre obsah 3">
            <a:extLst>
              <a:ext uri="{FF2B5EF4-FFF2-40B4-BE49-F238E27FC236}">
                <a16:creationId xmlns:a16="http://schemas.microsoft.com/office/drawing/2014/main" id="{EEFA9906-2E42-7ECA-D949-61C5857F9A0F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>
            <a:normAutofit fontScale="55000" lnSpcReduction="20000"/>
          </a:bodyPr>
          <a:lstStyle/>
          <a:p>
            <a:pPr marL="0" indent="0" algn="just">
              <a:buNone/>
            </a:pPr>
            <a:r>
              <a:rPr lang="sk-SK" sz="2900" dirty="0">
                <a:solidFill>
                  <a:srgbClr val="F17C55"/>
                </a:solidFill>
              </a:rPr>
              <a:t>5. </a:t>
            </a:r>
            <a:r>
              <a:rPr lang="sk-SK" sz="2900" dirty="0" err="1">
                <a:solidFill>
                  <a:srgbClr val="F17C55"/>
                </a:solidFill>
              </a:rPr>
              <a:t>Personalizované</a:t>
            </a:r>
            <a:r>
              <a:rPr lang="sk-SK" sz="2900" dirty="0">
                <a:solidFill>
                  <a:srgbClr val="F17C55"/>
                </a:solidFill>
              </a:rPr>
              <a:t> správy: </a:t>
            </a:r>
          </a:p>
          <a:p>
            <a:pPr marL="0" indent="0" algn="just">
              <a:buNone/>
            </a:pPr>
            <a:r>
              <a:rPr lang="sk-SK" dirty="0"/>
              <a:t>• Po každej jazde by používateľ dostal v aplikácii </a:t>
            </a:r>
            <a:r>
              <a:rPr lang="sk-SK" dirty="0" err="1"/>
              <a:t>personalizované</a:t>
            </a:r>
            <a:r>
              <a:rPr lang="sk-SK" dirty="0"/>
              <a:t> ďakovné správy alebo pripomienky k parkovaniu.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6. Lokálne výzvy: </a:t>
            </a:r>
          </a:p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dirty="0" err="1"/>
              <a:t>Bolt</a:t>
            </a:r>
            <a:r>
              <a:rPr lang="sk-SK" dirty="0"/>
              <a:t> by mohol spustiť lokálne výzvy pre mestá, kde by používatelia súťažili, ktoré mesto zaparkuje kolobežky najlepšie. Víťazné mesto by dostalo špeciálne odmeny alebo benefity.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7. Humorná kampaň: </a:t>
            </a:r>
          </a:p>
          <a:p>
            <a:pPr marL="0" indent="0" algn="just">
              <a:buNone/>
            </a:pPr>
            <a:r>
              <a:rPr lang="sk-SK" dirty="0"/>
              <a:t>• Vytvorenie zábavného a chytľavého videa s animovanými kolobežkami, ktoré sa sťažujú na to, že sú nesprávne zaparkované a chcú sa „vrátiť domov“ na vyznačené miesta.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8. Nálepky na kolobežkách: </a:t>
            </a:r>
          </a:p>
          <a:p>
            <a:pPr marL="0" indent="0" algn="just">
              <a:buNone/>
            </a:pPr>
            <a:r>
              <a:rPr lang="sk-SK" dirty="0"/>
              <a:t>• Každá kolobežka by mohla mať výrazné nálepky s piktogramami a pripomienkami, kde by sa mala parkovať.</a:t>
            </a:r>
          </a:p>
        </p:txBody>
      </p:sp>
    </p:spTree>
    <p:extLst>
      <p:ext uri="{BB962C8B-B14F-4D97-AF65-F5344CB8AC3E}">
        <p14:creationId xmlns:p14="http://schemas.microsoft.com/office/powerpoint/2010/main" val="85042278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KROK 3: VÝBER NAJLEPŠÍCH NÁPADOV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pPr marL="0" indent="0" algn="just">
              <a:buNone/>
            </a:pPr>
            <a:r>
              <a:rPr lang="sk-SK" dirty="0"/>
              <a:t>Po ukončení fázy generovania nápadov tím diskutoval o navrhnutých riešeniach a vybral 2 najperspektívnejšie na základe systému hlasovania (viď teoretická časť):</a:t>
            </a:r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1. GAMIFIKÁCIA – BODOVACÍ SYSTÉM: </a:t>
            </a:r>
          </a:p>
          <a:p>
            <a:pPr marL="0" indent="0" algn="just">
              <a:buNone/>
            </a:pPr>
            <a:r>
              <a:rPr lang="sk-SK" dirty="0"/>
              <a:t>Motivácia používateľov prostredníctvom bodovacieho systému, v ktorom za každé správne zaparkovanie získajú body, ktoré môžu vymeniť za odmeny.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2. ZĽAVA ZA SPRÁVNE PARKOVANIE: </a:t>
            </a:r>
          </a:p>
          <a:p>
            <a:pPr marL="0" indent="0" algn="just">
              <a:buNone/>
            </a:pPr>
            <a:r>
              <a:rPr lang="sk-SK" dirty="0"/>
              <a:t>Súťaž medzi mestami, ktorá by zvyšovala povedomie o správnom parkovaní a zapájala komunitu. Mesto, ktoré by malo najlepšie štatistiky parkovania, by získalo špeciálne </a:t>
            </a:r>
            <a:r>
              <a:rPr lang="sk-SK" dirty="0" err="1"/>
              <a:t>benefi</a:t>
            </a:r>
            <a:r>
              <a:rPr lang="sk-SK" dirty="0"/>
              <a:t> ty.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3. HUMORNÁ KAMPAŇ NA SOCIÁLNYCH SIEŤACH: </a:t>
            </a:r>
          </a:p>
          <a:p>
            <a:pPr marL="0" indent="0" algn="just">
              <a:buNone/>
            </a:pPr>
            <a:r>
              <a:rPr lang="sk-SK" dirty="0"/>
              <a:t>Vytvorenie zábavných videí a animácií, ktoré by hravou formou pripomenuli používateľom potrebu správneho parkovania. V rámci diskusie sa vyberie najlepší nápad alebo nápady, ktoré sa spracujú na realizáciu marketingovej kampane. </a:t>
            </a:r>
          </a:p>
        </p:txBody>
      </p:sp>
      <p:pic>
        <p:nvPicPr>
          <p:cNvPr id="9" name="Obrázok 8">
            <a:extLst>
              <a:ext uri="{FF2B5EF4-FFF2-40B4-BE49-F238E27FC236}">
                <a16:creationId xmlns:a16="http://schemas.microsoft.com/office/drawing/2014/main" id="{2D2289C5-7BF2-E74E-B73A-83816F9347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713223" y="1178552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17812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ÚLOHA NA HODINE </a:t>
            </a:r>
          </a:p>
        </p:txBody>
      </p:sp>
    </p:spTree>
    <p:extLst>
      <p:ext uri="{BB962C8B-B14F-4D97-AF65-F5344CB8AC3E}">
        <p14:creationId xmlns:p14="http://schemas.microsoft.com/office/powerpoint/2010/main" val="6471741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Teoretický rámec</a:t>
            </a:r>
          </a:p>
        </p:txBody>
      </p:sp>
    </p:spTree>
    <p:extLst>
      <p:ext uri="{BB962C8B-B14F-4D97-AF65-F5344CB8AC3E}">
        <p14:creationId xmlns:p14="http://schemas.microsoft.com/office/powerpoint/2010/main" val="199148328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ZADANIE ÚLOHY:</a:t>
            </a:r>
            <a:br>
              <a:rPr lang="sk-SK" dirty="0"/>
            </a:br>
            <a:r>
              <a:rPr lang="sk-SK" dirty="0"/>
              <a:t>BRAINSTORMING</a:t>
            </a:r>
          </a:p>
        </p:txBody>
      </p:sp>
    </p:spTree>
    <p:extLst>
      <p:ext uri="{BB962C8B-B14F-4D97-AF65-F5344CB8AC3E}">
        <p14:creationId xmlns:p14="http://schemas.microsoft.com/office/powerpoint/2010/main" val="16911528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ZADANIE ÚLOHY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Značka: </a:t>
            </a:r>
            <a:r>
              <a:rPr lang="sk-SK" dirty="0"/>
              <a:t>STRAVA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Produkt/služba: </a:t>
            </a:r>
            <a:r>
              <a:rPr lang="sk-SK" dirty="0"/>
              <a:t>športová aplikácia STRAVA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Cieľ kampane: </a:t>
            </a:r>
            <a:r>
              <a:rPr lang="sk-SK" dirty="0"/>
              <a:t>Zvýšiť počet predplatiteľov aplikácie STRAVA tým, že zdôrazníte unikátne funkcie aplikácie (analýza výkonu, exkluzívne výzvy, pokročilé štatistiky, bezpečnostné funkcie pri behu a cyklistike) a vytvoríte komunikačnú stratégiu, ktorá efektívne osloví aktívnych športovcov po celom svete.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95A708A7-DC24-8E46-A287-1FF94B609A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8974" y="-179785"/>
            <a:ext cx="3454607" cy="2291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555359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PRÁCA S KREATÍVNOU METÓDOU: BRAINSTORMING</a:t>
            </a:r>
          </a:p>
        </p:txBody>
      </p:sp>
    </p:spTree>
    <p:extLst>
      <p:ext uri="{BB962C8B-B14F-4D97-AF65-F5344CB8AC3E}">
        <p14:creationId xmlns:p14="http://schemas.microsoft.com/office/powerpoint/2010/main" val="220963296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ZADANIE ÚLOHY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V rámci tejto úlohy využijete techniku brainstormingu na vygenerovanie čo najväčšieho počtu nápadov, ktoré by mohli pomôcť zvýšiť počet predplatiteľov aplikácie STRAVA.</a:t>
            </a:r>
          </a:p>
        </p:txBody>
      </p:sp>
    </p:spTree>
    <p:extLst>
      <p:ext uri="{BB962C8B-B14F-4D97-AF65-F5344CB8AC3E}">
        <p14:creationId xmlns:p14="http://schemas.microsoft.com/office/powerpoint/2010/main" val="64099861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1: GENEROVANIE NÁPADOV (15 MINÚT)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Vašou úlohou je bez akýchkoľvek obmedzení navrhnúť kreatívne nápady na marketingovú kampaň pre aplikáciu STRAVA, ktorá by mohla motivovať nových používateľov k predplateniu aplikácie.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126579952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1: GENEROVANIE NÁPADOV (15 MINÚT)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pPr marL="0" indent="0" algn="just">
              <a:buNone/>
            </a:pPr>
            <a:r>
              <a:rPr lang="sk-SK" dirty="0">
                <a:solidFill>
                  <a:schemeClr val="tx1"/>
                </a:solidFill>
              </a:rPr>
              <a:t>Zamerajte sa na rôzne možnosti, ako osloviť aktívnych športovcov: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Online výzvy: </a:t>
            </a:r>
            <a:r>
              <a:rPr lang="sk-SK" dirty="0"/>
              <a:t>Vytvorenie globálnych výziev s odmenami za dosiahnutie určitých cieľov (napr. 100 km behu alebo cyklistiky za mesiac).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Spolupráca s </a:t>
            </a:r>
            <a:r>
              <a:rPr lang="sk-SK" dirty="0" err="1">
                <a:solidFill>
                  <a:srgbClr val="F17C55"/>
                </a:solidFill>
              </a:rPr>
              <a:t>influencermi</a:t>
            </a:r>
            <a:r>
              <a:rPr lang="sk-SK" dirty="0">
                <a:solidFill>
                  <a:srgbClr val="F17C55"/>
                </a:solidFill>
              </a:rPr>
              <a:t>: </a:t>
            </a:r>
            <a:r>
              <a:rPr lang="sk-SK" dirty="0"/>
              <a:t>Partnerstvá so známymi športovcami alebo fitness </a:t>
            </a:r>
            <a:r>
              <a:rPr lang="sk-SK" dirty="0" err="1"/>
              <a:t>influencermi</a:t>
            </a:r>
            <a:r>
              <a:rPr lang="sk-SK" dirty="0"/>
              <a:t>, ktorí budú propagovať výhody predplatného.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Exkluzívny obsah: </a:t>
            </a:r>
            <a:r>
              <a:rPr lang="sk-SK" dirty="0"/>
              <a:t>Poskytnutie prémiových tréningových plánov iba pre predplatiteľov.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</a:t>
            </a:r>
            <a:r>
              <a:rPr lang="sk-SK" dirty="0" err="1">
                <a:solidFill>
                  <a:srgbClr val="F17C55"/>
                </a:solidFill>
              </a:rPr>
              <a:t>Gamifikácia</a:t>
            </a:r>
            <a:r>
              <a:rPr lang="sk-SK" dirty="0">
                <a:solidFill>
                  <a:srgbClr val="F17C55"/>
                </a:solidFill>
              </a:rPr>
              <a:t>: </a:t>
            </a:r>
            <a:r>
              <a:rPr lang="sk-SK" dirty="0"/>
              <a:t>Zavedenie bodovacieho systému, v rámci ktorého predplatitelia získavajú body za aktivity a môžu ich vymeniť za odmeny (napr. zľavy na športové vybavenie).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Bezpečnostné funkcie: </a:t>
            </a:r>
            <a:r>
              <a:rPr lang="sk-SK" dirty="0"/>
              <a:t>Zdôraznenie bezpečnostných funkcií (</a:t>
            </a:r>
            <a:r>
              <a:rPr lang="sk-SK" dirty="0" err="1"/>
              <a:t>live</a:t>
            </a:r>
            <a:r>
              <a:rPr lang="sk-SK" dirty="0"/>
              <a:t> </a:t>
            </a:r>
            <a:r>
              <a:rPr lang="sk-SK" dirty="0" err="1"/>
              <a:t>tracking</a:t>
            </a:r>
            <a:r>
              <a:rPr lang="sk-SK" dirty="0"/>
              <a:t> pre rodinu a priateľov).</a:t>
            </a:r>
            <a:endParaRPr lang="sk-SK" i="1" dirty="0"/>
          </a:p>
        </p:txBody>
      </p:sp>
    </p:spTree>
    <p:extLst>
      <p:ext uri="{BB962C8B-B14F-4D97-AF65-F5344CB8AC3E}">
        <p14:creationId xmlns:p14="http://schemas.microsoft.com/office/powerpoint/2010/main" val="92422647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1: GENEROVANIE NÁPADOV (15 MINÚT)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Zapíšte všetky svoje nápady na tabuľu alebo veľký papier. Cieľom je vygenerovať čo najviac návrhov, bez ohľadu na to, či sú na prvý pohľad realistické alebo nie.</a:t>
            </a:r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Nápady:</a:t>
            </a:r>
            <a:endParaRPr lang="sk-SK" i="1" dirty="0">
              <a:solidFill>
                <a:srgbClr val="F17C55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38FF22FA-7CB2-AF4F-96CC-E6D6E33972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4300450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29B336C9-40EB-AB43-B686-E6A870E93E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4733395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20B5E1B7-6091-184F-AB22-DAD5F611B7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5163278"/>
            <a:ext cx="5676068" cy="339973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4035A14C-5E7F-C243-8F62-22BA32AE43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0" y="555102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5368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FÁZA 2: DISKUSIA A ROZVÍJANIE NÁPADOV (10 MINÚT)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dirty="0">
                <a:solidFill>
                  <a:srgbClr val="F17C55"/>
                </a:solidFill>
              </a:rPr>
              <a:t>Po vygenerovaní nápadov</a:t>
            </a:r>
            <a:r>
              <a:rPr lang="sk-SK" dirty="0"/>
              <a:t> vyberte 3 – 5 najzaujímavejších návrhov, ktoré považujete za najperspektívnejšie. </a:t>
            </a:r>
          </a:p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dirty="0">
                <a:solidFill>
                  <a:srgbClr val="F17C55"/>
                </a:solidFill>
              </a:rPr>
              <a:t>Rozdeľte sa do tímov a rozpracujte jeden nápad</a:t>
            </a:r>
            <a:r>
              <a:rPr lang="sk-SK" dirty="0"/>
              <a:t>. </a:t>
            </a:r>
          </a:p>
          <a:p>
            <a:pPr marL="0" indent="0" algn="just">
              <a:buNone/>
            </a:pPr>
            <a:r>
              <a:rPr lang="sk-SK" dirty="0"/>
              <a:t>• </a:t>
            </a:r>
            <a:r>
              <a:rPr lang="sk-SK" dirty="0">
                <a:solidFill>
                  <a:srgbClr val="F17C55"/>
                </a:solidFill>
              </a:rPr>
              <a:t>Diskutujte v tíme o tom</a:t>
            </a:r>
            <a:r>
              <a:rPr lang="sk-SK" dirty="0"/>
              <a:t>, ako by sa tento nápad dal realizovať, aké nástroje by boli potrebné a aké výsledky by mohli priniesť.</a:t>
            </a:r>
          </a:p>
          <a:p>
            <a:pPr marL="0" indent="0" algn="just">
              <a:buNone/>
            </a:pPr>
            <a:endParaRPr lang="sk-SK" dirty="0">
              <a:solidFill>
                <a:srgbClr val="F17C55"/>
              </a:solidFill>
            </a:endParaRP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Najlepšie nápady:</a:t>
            </a:r>
            <a:endParaRPr lang="sk-SK" i="1" dirty="0">
              <a:solidFill>
                <a:srgbClr val="F17C55"/>
              </a:solidFill>
            </a:endParaRPr>
          </a:p>
          <a:p>
            <a:pPr marL="0" indent="0" algn="just">
              <a:buNone/>
            </a:pPr>
            <a:endParaRPr lang="sk-SK" i="1" dirty="0"/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B8BC1612-E13C-A840-8530-B8AB0748C5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667435" y="5279085"/>
            <a:ext cx="5676068" cy="339973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45EFF5F-8462-5C41-86DC-671341F334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667435" y="5712030"/>
            <a:ext cx="5676068" cy="339973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CA01C928-C051-6E43-B795-C30F013289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667435" y="6141913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688011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KRITÉRIÁ HODNOTENIA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Niekedy je ťažké vybrať najlepšie nápady. Tu je jeden z možných spôsobov, aké kritéria vybrať pri hodnotení nápadov. 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Kreativita a originalita nápadov. 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Realizovateľnosť kampane. 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Súlad nápadu s cieľovou skupinou. </a:t>
            </a:r>
          </a:p>
          <a:p>
            <a:pPr marL="514350" indent="-514350" algn="just">
              <a:buAutoNum type="arabicPeriod"/>
            </a:pPr>
            <a:r>
              <a:rPr lang="sk-SK" dirty="0">
                <a:solidFill>
                  <a:srgbClr val="F17C55"/>
                </a:solidFill>
              </a:rPr>
              <a:t>Zrozumiteľnosť a jednoduchosť nápadu. </a:t>
            </a:r>
            <a:endParaRPr lang="sk-SK" i="1" dirty="0">
              <a:solidFill>
                <a:srgbClr val="F17C55"/>
              </a:solidFill>
            </a:endParaRP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15177FBA-476E-B44B-B076-2A8BC4F0406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1734671" y="4982017"/>
            <a:ext cx="4658637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24104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VÝSTUPY</a:t>
            </a:r>
          </a:p>
        </p:txBody>
      </p:sp>
    </p:spTree>
    <p:extLst>
      <p:ext uri="{BB962C8B-B14F-4D97-AF65-F5344CB8AC3E}">
        <p14:creationId xmlns:p14="http://schemas.microsoft.com/office/powerpoint/2010/main" val="180427536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1. Popis nástroja</a:t>
            </a:r>
          </a:p>
        </p:txBody>
      </p:sp>
    </p:spTree>
    <p:extLst>
      <p:ext uri="{BB962C8B-B14F-4D97-AF65-F5344CB8AC3E}">
        <p14:creationId xmlns:p14="http://schemas.microsoft.com/office/powerpoint/2010/main" val="3430408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1. STRUČNÁ PREZENTÁCIA KAMPANE (MAX. 10 MINÚT)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• Zhrňte cieľ kampane, hlavné kreatívne nápady, plán realizácie a predpokladané výsledky. </a:t>
            </a:r>
          </a:p>
          <a:p>
            <a:pPr marL="0" indent="0" algn="just">
              <a:buNone/>
            </a:pPr>
            <a:r>
              <a:rPr lang="sk-SK" dirty="0"/>
              <a:t>• Prezentujte vaše vybrané nápady pred triedou. Každý tím bude mať na prezentáciu 3 – 5 minút.</a:t>
            </a:r>
            <a:endParaRPr lang="sk-SK" i="1" dirty="0"/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7104" y="4202646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941086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2. PÍSOMNÝ DOKUMENT </a:t>
            </a:r>
            <a:br>
              <a:rPr lang="sk-SK" dirty="0"/>
            </a:br>
            <a:r>
              <a:rPr lang="sk-SK" dirty="0"/>
              <a:t>(2 - 3 STRANY), V KTOROM NÁJDETE: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sk-SK" dirty="0"/>
              <a:t>Vašou úlohou je vypracovať krátky dokument obsahujúci: </a:t>
            </a:r>
          </a:p>
          <a:p>
            <a:pPr marL="514350" indent="-514350" algn="just">
              <a:buAutoNum type="alphaLcPeriod"/>
            </a:pPr>
            <a:r>
              <a:rPr lang="sk-SK" dirty="0">
                <a:solidFill>
                  <a:srgbClr val="F17C55"/>
                </a:solidFill>
              </a:rPr>
              <a:t>Cieľ kampane a profi l cieľovej skupiny</a:t>
            </a:r>
            <a:r>
              <a:rPr lang="sk-SK" dirty="0"/>
              <a:t> – aktívni športovci po celom svete, ktorí chcú sledovať svoj výkon a zlepšovať svoje výsledky. </a:t>
            </a:r>
          </a:p>
          <a:p>
            <a:pPr marL="514350" indent="-514350" algn="just">
              <a:buAutoNum type="alphaLcPeriod"/>
            </a:pPr>
            <a:r>
              <a:rPr lang="sk-SK" dirty="0">
                <a:solidFill>
                  <a:srgbClr val="F17C55"/>
                </a:solidFill>
              </a:rPr>
              <a:t>Kreatívne nápad</a:t>
            </a:r>
            <a:r>
              <a:rPr lang="sk-SK" dirty="0"/>
              <a:t> – popíšte kreatívny nápad, ktorý ste dostali – jeho hlavná myšlienka.</a:t>
            </a:r>
          </a:p>
          <a:p>
            <a:pPr marL="514350" indent="-514350" algn="just">
              <a:buAutoNum type="alphaLcPeriod"/>
            </a:pPr>
            <a:r>
              <a:rPr lang="sk-SK" dirty="0">
                <a:solidFill>
                  <a:srgbClr val="F17C55"/>
                </a:solidFill>
              </a:rPr>
              <a:t>Plán realizácie kampane </a:t>
            </a:r>
            <a:r>
              <a:rPr lang="sk-SK" dirty="0"/>
              <a:t>– načrtnite základné kroky potrebné na realizáciu kampane (napr. tvorba obsahu pre sociálne siete, zapojenie </a:t>
            </a:r>
            <a:r>
              <a:rPr lang="sk-SK" dirty="0" err="1"/>
              <a:t>infl</a:t>
            </a:r>
            <a:r>
              <a:rPr lang="sk-SK" dirty="0"/>
              <a:t> </a:t>
            </a:r>
            <a:r>
              <a:rPr lang="sk-SK" dirty="0" err="1"/>
              <a:t>uencerov</a:t>
            </a:r>
            <a:r>
              <a:rPr lang="sk-SK" dirty="0"/>
              <a:t>, príprava výziev a súťaží). </a:t>
            </a:r>
          </a:p>
          <a:p>
            <a:pPr marL="514350" indent="-514350" algn="just">
              <a:buAutoNum type="alphaLcPeriod"/>
            </a:pPr>
            <a:r>
              <a:rPr lang="sk-SK" dirty="0">
                <a:solidFill>
                  <a:srgbClr val="F17C55"/>
                </a:solidFill>
              </a:rPr>
              <a:t>Potenciálne riziká a ich riešenie </a:t>
            </a:r>
            <a:r>
              <a:rPr lang="sk-SK" dirty="0"/>
              <a:t>– aké prekážky môžu nastať počas realizácie kampane a ako ich plánujete riešiť (napr. nízka účasť používateľov vo výzvach, negatívne recenzie).</a:t>
            </a:r>
          </a:p>
          <a:p>
            <a:pPr marL="514350" indent="-514350" algn="just">
              <a:buAutoNum type="alphaLcPeriod"/>
            </a:pPr>
            <a:r>
              <a:rPr lang="sk-SK" dirty="0">
                <a:solidFill>
                  <a:srgbClr val="F17C55"/>
                </a:solidFill>
              </a:rPr>
              <a:t>Očakávané výsledky</a:t>
            </a:r>
            <a:r>
              <a:rPr lang="sk-SK" dirty="0"/>
              <a:t> – čo by mala kampaň priniesť (napr. % nárast predplatiteľov, zvýšenie aktivity existujúcich používateľov).</a:t>
            </a:r>
            <a:endParaRPr lang="sk-SK" i="1" dirty="0">
              <a:solidFill>
                <a:srgbClr val="F17C55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12673" y="-1033462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07706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sk-SK" dirty="0"/>
              <a:t>ZÁVER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just">
              <a:buNone/>
            </a:pPr>
            <a:r>
              <a:rPr lang="sk-SK" dirty="0"/>
              <a:t>Táto úloha vám pomôže precvičiť schopnosť generovať kreatívne nápady a systematicky plánovať marketingové kampane. Technika brainstormingu vám ukáže, že aj jednoduché a spontánne nápady môžu viesť k inovatívnym riešeniam a pomôcť značke STRAVA osloviť nových používateľov po celom svete</a:t>
            </a:r>
            <a:endParaRPr lang="sk-SK" i="1" dirty="0">
              <a:solidFill>
                <a:srgbClr val="F17C55"/>
              </a:solidFill>
            </a:endParaRPr>
          </a:p>
        </p:txBody>
      </p:sp>
      <p:pic>
        <p:nvPicPr>
          <p:cNvPr id="7" name="Obrázok 6">
            <a:extLst>
              <a:ext uri="{FF2B5EF4-FFF2-40B4-BE49-F238E27FC236}">
                <a16:creationId xmlns:a16="http://schemas.microsoft.com/office/drawing/2014/main" id="{238C7967-BF8B-B442-B02F-79F776D19C9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9061" y="4708432"/>
            <a:ext cx="3810000" cy="2527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15089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F4A3533-37D9-C4FD-A56B-813C74A9486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ĎAKUJEM ZA POZORNOSŤ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AA0D15F9-904B-ED49-9674-48F4C8474D1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302" y="5536608"/>
            <a:ext cx="1658865" cy="341355"/>
          </a:xfrm>
          <a:prstGeom prst="rect">
            <a:avLst/>
          </a:prstGeom>
        </p:spPr>
      </p:pic>
      <p:pic>
        <p:nvPicPr>
          <p:cNvPr id="4" name="Obrázok 3">
            <a:extLst>
              <a:ext uri="{FF2B5EF4-FFF2-40B4-BE49-F238E27FC236}">
                <a16:creationId xmlns:a16="http://schemas.microsoft.com/office/drawing/2014/main" id="{C750C70C-45DD-1348-9B12-4582434FE2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97466" y="6053786"/>
            <a:ext cx="1365483" cy="312285"/>
          </a:xfrm>
          <a:prstGeom prst="rect">
            <a:avLst/>
          </a:prstGeo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6DA2ABE2-84A3-DE4E-9DB8-6492098142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51581" y="6053786"/>
            <a:ext cx="3129182" cy="323709"/>
          </a:xfrm>
          <a:prstGeom prst="rect">
            <a:avLst/>
          </a:prstGeom>
        </p:spPr>
      </p:pic>
      <p:pic>
        <p:nvPicPr>
          <p:cNvPr id="6" name="Obrázok 5">
            <a:extLst>
              <a:ext uri="{FF2B5EF4-FFF2-40B4-BE49-F238E27FC236}">
                <a16:creationId xmlns:a16="http://schemas.microsoft.com/office/drawing/2014/main" id="{6C421568-6AEF-9849-BC0B-27F422A4BE1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5716" y="6038606"/>
            <a:ext cx="1323098" cy="381310"/>
          </a:xfrm>
          <a:prstGeom prst="rect">
            <a:avLst/>
          </a:prstGeom>
        </p:spPr>
      </p:pic>
      <p:sp>
        <p:nvSpPr>
          <p:cNvPr id="7" name="Nadpis 1">
            <a:extLst>
              <a:ext uri="{FF2B5EF4-FFF2-40B4-BE49-F238E27FC236}">
                <a16:creationId xmlns:a16="http://schemas.microsoft.com/office/drawing/2014/main" id="{A6BCEC72-79C8-974F-8741-5898B54E3819}"/>
              </a:ext>
            </a:extLst>
          </p:cNvPr>
          <p:cNvSpPr txBox="1">
            <a:spLocks/>
          </p:cNvSpPr>
          <p:nvPr/>
        </p:nvSpPr>
        <p:spPr>
          <a:xfrm>
            <a:off x="4568415" y="2524340"/>
            <a:ext cx="10090206" cy="348658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7200" b="0" i="0" kern="1200">
                <a:solidFill>
                  <a:schemeClr val="bg1"/>
                </a:solidFill>
                <a:latin typeface="IBM Plex Sans Light" panose="020B0503050203000203" pitchFamily="34" charset="0"/>
                <a:ea typeface="+mj-ea"/>
                <a:cs typeface="+mj-cs"/>
              </a:defRPr>
            </a:lvl1pPr>
          </a:lstStyle>
          <a:p>
            <a:r>
              <a:rPr lang="sk-SK" sz="1800" i="1" dirty="0"/>
              <a:t>PROJEKT VZNIKOL NA:</a:t>
            </a:r>
          </a:p>
        </p:txBody>
      </p:sp>
    </p:spTree>
    <p:extLst>
      <p:ext uri="{BB962C8B-B14F-4D97-AF65-F5344CB8AC3E}">
        <p14:creationId xmlns:p14="http://schemas.microsoft.com/office/powerpoint/2010/main" val="4756878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O nástroji 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b="1" dirty="0"/>
              <a:t>Brainstorming</a:t>
            </a:r>
            <a:r>
              <a:rPr lang="sk-SK" dirty="0"/>
              <a:t> je jednou z najznámejších a najpoužívanejších metód na generovanie nových nápadov. Je to kreatívna technika určená na riešenie problémov a hľadanie inovatívnych riešení prostredníctvom spontánneho navrhovania nápadov. Táto metóda podporuje voľné myslenie a spoluprácu, pričom odstraňuje akékoľvek obmedzenia v tvorbe nápadov, čím sa otvára priestor pre vznik nečakaných a originálnych riešení. Brainstorming sa využíva v mnohých oblastiach vrátane marketingovej komunikácie, dizajnu, vývoja produktov, ale aj pri riešení interných </a:t>
            </a:r>
            <a:r>
              <a:rPr lang="sk-SK" dirty="0" err="1"/>
              <a:t>fi</a:t>
            </a:r>
            <a:r>
              <a:rPr lang="sk-SK" dirty="0"/>
              <a:t> </a:t>
            </a:r>
            <a:r>
              <a:rPr lang="sk-SK" dirty="0" err="1"/>
              <a:t>remných</a:t>
            </a:r>
            <a:r>
              <a:rPr lang="sk-SK" dirty="0"/>
              <a:t> problémov alebo plánovaní stratégií.</a:t>
            </a:r>
          </a:p>
        </p:txBody>
      </p:sp>
      <p:pic>
        <p:nvPicPr>
          <p:cNvPr id="4" name="Obrázok 3">
            <a:extLst>
              <a:ext uri="{FF2B5EF4-FFF2-40B4-BE49-F238E27FC236}">
                <a16:creationId xmlns:a16="http://schemas.microsoft.com/office/drawing/2014/main" id="{D62A5461-88D2-D946-9DB5-0D5CC105A4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4640569">
            <a:off x="9753344" y="-1727057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28937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b="1" dirty="0"/>
              <a:t>Cieľ nástroja</a:t>
            </a:r>
            <a:endParaRPr lang="sk-SK" dirty="0"/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• Generovať čo najväčší počet nápadov v krátkom čase. </a:t>
            </a:r>
          </a:p>
          <a:p>
            <a:pPr marL="0" indent="0" algn="just">
              <a:buNone/>
            </a:pPr>
            <a:r>
              <a:rPr lang="sk-SK" dirty="0"/>
              <a:t>• Povzbudiť kreatívne myslenie účastníkov a pomôcť im hľadať nové riešenia mimo zaužívaných rámcov. </a:t>
            </a:r>
          </a:p>
          <a:p>
            <a:pPr marL="0" indent="0" algn="just">
              <a:buNone/>
            </a:pPr>
            <a:r>
              <a:rPr lang="sk-SK" dirty="0"/>
              <a:t>• Vytvoriť prostredie, kde sa každý cíti motivovaný prispieť svojimi nápadmi bez strachu z hodnotenia.</a:t>
            </a:r>
          </a:p>
        </p:txBody>
      </p:sp>
      <p:pic>
        <p:nvPicPr>
          <p:cNvPr id="6" name="Obrázok 5">
            <a:extLst>
              <a:ext uri="{FF2B5EF4-FFF2-40B4-BE49-F238E27FC236}">
                <a16:creationId xmlns:a16="http://schemas.microsoft.com/office/drawing/2014/main" id="{71BADC40-4233-224D-9A55-22CDDC8C81A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7973808">
            <a:off x="10390218" y="3432758"/>
            <a:ext cx="1419919" cy="418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386466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1AAFE1B-2AAD-F0D2-4978-E0665682CAA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sk-SK" dirty="0"/>
              <a:t>2. KROK ZA KROKOM: NÁVOD AKO NA NÁSTROJ</a:t>
            </a:r>
          </a:p>
        </p:txBody>
      </p:sp>
    </p:spTree>
    <p:extLst>
      <p:ext uri="{BB962C8B-B14F-4D97-AF65-F5344CB8AC3E}">
        <p14:creationId xmlns:p14="http://schemas.microsoft.com/office/powerpoint/2010/main" val="99165686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Pripravte si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Miestnosť s bielou tabuľou </a:t>
            </a:r>
            <a:r>
              <a:rPr lang="sk-SK" dirty="0"/>
              <a:t>alebo </a:t>
            </a:r>
            <a:r>
              <a:rPr lang="sk-SK" dirty="0" err="1"/>
              <a:t>flipchartom</a:t>
            </a:r>
            <a:r>
              <a:rPr lang="sk-SK" dirty="0"/>
              <a:t> na zapisovanie nápadov.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Fixky alebo lepivé papieriky </a:t>
            </a:r>
            <a:r>
              <a:rPr lang="sk-SK" dirty="0"/>
              <a:t>(Post-</a:t>
            </a:r>
            <a:r>
              <a:rPr lang="sk-SK" dirty="0" err="1"/>
              <a:t>it</a:t>
            </a:r>
            <a:r>
              <a:rPr lang="sk-SK" dirty="0"/>
              <a:t>), ak účastníci preferujú zapisovať svoje nápady individuálne.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3 až 8 členov tímu</a:t>
            </a:r>
            <a:r>
              <a:rPr lang="sk-SK" dirty="0"/>
              <a:t>, ktorí sú ochotní zúčastniť sa aktívne na brainstormingu. </a:t>
            </a:r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• 30 až 60 minút</a:t>
            </a:r>
            <a:r>
              <a:rPr lang="sk-SK" dirty="0"/>
              <a:t>, v závislosti od zložitosti témy a veľkosti tímu.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6515932" y="5636524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903824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F95C11D-4E53-4594-8FB2-6753481757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/>
              <a:t>KROK 1: DEFINOVANIE PROBLÉMU ALEBO VÝZVY</a:t>
            </a:r>
          </a:p>
        </p:txBody>
      </p:sp>
      <p:sp>
        <p:nvSpPr>
          <p:cNvPr id="3" name="Zástupný objekt pre obsah 2">
            <a:extLst>
              <a:ext uri="{FF2B5EF4-FFF2-40B4-BE49-F238E27FC236}">
                <a16:creationId xmlns:a16="http://schemas.microsoft.com/office/drawing/2014/main" id="{AE981BD2-1877-0E06-49F7-EC523175DA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just">
              <a:buNone/>
            </a:pPr>
            <a:r>
              <a:rPr lang="sk-SK" dirty="0"/>
              <a:t>Jasne a stručne definujte problém, ktorý chcete riešiť, alebo cieľ, ktorý chcete dosiahnuť. Problém by mal byť formulovaný tak, aby bol pre účastníkov zrozumiteľný a dostatočne konkrétny. </a:t>
            </a:r>
          </a:p>
          <a:p>
            <a:pPr marL="0" indent="0" algn="just">
              <a:buNone/>
            </a:pPr>
            <a:endParaRPr lang="sk-SK" dirty="0"/>
          </a:p>
          <a:p>
            <a:pPr marL="0" indent="0" algn="just">
              <a:buNone/>
            </a:pPr>
            <a:r>
              <a:rPr lang="sk-SK" dirty="0">
                <a:solidFill>
                  <a:srgbClr val="F17C55"/>
                </a:solidFill>
              </a:rPr>
              <a:t>Príklad: </a:t>
            </a:r>
            <a:r>
              <a:rPr lang="sk-SK" i="1" dirty="0"/>
              <a:t>„Ako môžeme zvýšiť povedomie o našej značke medzi mladými ľuďmi vo veku 18 – 24 rokov?“</a:t>
            </a:r>
          </a:p>
        </p:txBody>
      </p:sp>
      <p:pic>
        <p:nvPicPr>
          <p:cNvPr id="5" name="Obrázok 4">
            <a:extLst>
              <a:ext uri="{FF2B5EF4-FFF2-40B4-BE49-F238E27FC236}">
                <a16:creationId xmlns:a16="http://schemas.microsoft.com/office/drawing/2014/main" id="{51708447-A610-714D-AD82-7DA0821B405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V="1">
            <a:off x="-731029" y="5445456"/>
            <a:ext cx="5676068" cy="3399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9619225"/>
      </p:ext>
    </p:extLst>
  </p:cSld>
  <p:clrMapOvr>
    <a:masterClrMapping/>
  </p:clrMapOvr>
</p:sld>
</file>

<file path=ppt/theme/theme1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Motív balík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Motív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34FE3486354E44DB4377B87CE862822" ma:contentTypeVersion="15" ma:contentTypeDescription="Umožňuje vytvoriť nový dokument." ma:contentTypeScope="" ma:versionID="c6de5bacee3d0f30c377617d0549aeb5">
  <xsd:schema xmlns:xsd="http://www.w3.org/2001/XMLSchema" xmlns:xs="http://www.w3.org/2001/XMLSchema" xmlns:p="http://schemas.microsoft.com/office/2006/metadata/properties" xmlns:ns2="b88a5032-2e4c-46ad-a1f1-0015085a14e4" xmlns:ns3="a328dc52-fb2d-4242-928d-cd41f021992b" targetNamespace="http://schemas.microsoft.com/office/2006/metadata/properties" ma:root="true" ma:fieldsID="81acc87c208b2058c0424c04e73cc1ac" ns2:_="" ns3:_="">
    <xsd:import namespace="b88a5032-2e4c-46ad-a1f1-0015085a14e4"/>
    <xsd:import namespace="a328dc52-fb2d-4242-928d-cd41f021992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bjectDetectorVersions" minOccurs="0"/>
                <xsd:element ref="ns3:SharedWithUsers" minOccurs="0"/>
                <xsd:element ref="ns3:SharedWithDetails" minOccurs="0"/>
                <xsd:element ref="ns2:MediaServiceSearchPropertie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88a5032-2e4c-46ad-a1f1-0015085a14e4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bjectDetectorVersions" ma:index="10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lcf76f155ced4ddcb4097134ff3c332f" ma:index="15" nillable="true" ma:taxonomy="true" ma:internalName="lcf76f155ced4ddcb4097134ff3c332f" ma:taxonomyFieldName="MediaServiceImageTags" ma:displayName="Značky obrázka" ma:readOnly="false" ma:fieldId="{5cf76f15-5ced-4ddc-b409-7134ff3c332f}" ma:taxonomyMulti="true" ma:sspId="952a87c1-e74a-435f-aff9-bea033da1c1c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7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8" nillable="true" ma:displayName="Location" ma:indexed="true" ma:internalName="MediaServiceLocation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20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1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28dc52-fb2d-4242-928d-cd41f021992b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Zdieľa sa s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Zdieľané s podrobnosťami" ma:internalName="SharedWithDetails" ma:readOnly="true">
      <xsd:simpleType>
        <xsd:restriction base="dms:Note">
          <xsd:maxLength value="255"/>
        </xsd:restriction>
      </xsd:simpleType>
    </xsd:element>
    <xsd:element name="TaxCatchAll" ma:index="16" nillable="true" ma:displayName="Taxonomy Catch All Column" ma:hidden="true" ma:list="{d00e58fc-31d4-4d54-a365-8ce214c1109f}" ma:internalName="TaxCatchAll" ma:showField="CatchAllData" ma:web="a328dc52-fb2d-4242-928d-cd41f021992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obsahu"/>
        <xsd:element ref="dc:title" minOccurs="0" maxOccurs="1" ma:index="4" ma:displayName="Nadpis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a328dc52-fb2d-4242-928d-cd41f021992b" xsi:nil="true"/>
    <lcf76f155ced4ddcb4097134ff3c332f xmlns="b88a5032-2e4c-46ad-a1f1-0015085a14e4">
      <Terms xmlns="http://schemas.microsoft.com/office/infopath/2007/PartnerControls"/>
    </lcf76f155ced4ddcb4097134ff3c332f>
  </documentManagement>
</p:properties>
</file>

<file path=customXml/itemProps1.xml><?xml version="1.0" encoding="utf-8"?>
<ds:datastoreItem xmlns:ds="http://schemas.openxmlformats.org/officeDocument/2006/customXml" ds:itemID="{F73B161D-D1E5-454A-9BBE-0E041EED434E}"/>
</file>

<file path=customXml/itemProps2.xml><?xml version="1.0" encoding="utf-8"?>
<ds:datastoreItem xmlns:ds="http://schemas.openxmlformats.org/officeDocument/2006/customXml" ds:itemID="{9D99BB8E-1AE9-46C5-9627-BB8C99898061}"/>
</file>

<file path=customXml/itemProps3.xml><?xml version="1.0" encoding="utf-8"?>
<ds:datastoreItem xmlns:ds="http://schemas.openxmlformats.org/officeDocument/2006/customXml" ds:itemID="{6784AE06-1507-4B2C-8554-00C41EF5C376}"/>
</file>

<file path=docProps/app.xml><?xml version="1.0" encoding="utf-8"?>
<Properties xmlns="http://schemas.openxmlformats.org/officeDocument/2006/extended-properties" xmlns:vt="http://schemas.openxmlformats.org/officeDocument/2006/docPropsVTypes">
  <TotalTime>8420</TotalTime>
  <Words>2107</Words>
  <Application>Microsoft Macintosh PowerPoint</Application>
  <PresentationFormat>Širokouhlá</PresentationFormat>
  <Paragraphs>178</Paragraphs>
  <Slides>43</Slides>
  <Notes>27</Notes>
  <HiddenSlides>0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43</vt:i4>
      </vt:variant>
    </vt:vector>
  </HeadingPairs>
  <TitlesOfParts>
    <vt:vector size="49" baseType="lpstr">
      <vt:lpstr>IBM Plex Sans</vt:lpstr>
      <vt:lpstr>Arial</vt:lpstr>
      <vt:lpstr>IBM Plex Sans Light</vt:lpstr>
      <vt:lpstr>Calibri</vt:lpstr>
      <vt:lpstr>Aptos</vt:lpstr>
      <vt:lpstr>Motív Office</vt:lpstr>
      <vt:lpstr>KREATIVITA A KREATÍVNE VYUČOVANIE MARKETINGOVEJ KOMUNIKÁCIE</vt:lpstr>
      <vt:lpstr>BRAINSTORMING</vt:lpstr>
      <vt:lpstr>Teoretický rámec</vt:lpstr>
      <vt:lpstr>1. Popis nástroja</vt:lpstr>
      <vt:lpstr>O nástroji </vt:lpstr>
      <vt:lpstr>Cieľ nástroja</vt:lpstr>
      <vt:lpstr>2. KROK ZA KROKOM: NÁVOD AKO NA NÁSTROJ</vt:lpstr>
      <vt:lpstr>Pripravte si</vt:lpstr>
      <vt:lpstr>KROK 1: DEFINOVANIE PROBLÉMU ALEBO VÝZVY</vt:lpstr>
      <vt:lpstr>KROK 2: GENEROVANIE NÁPADOV</vt:lpstr>
      <vt:lpstr>KROK 2: GENEROVANIE NÁPADOV</vt:lpstr>
      <vt:lpstr>KROK 3: ROZVÍJANIE NÁPADOV</vt:lpstr>
      <vt:lpstr>KROK 4: DISKUSIA A VÝBER NAJLEPŠÍCH NÁPADOV</vt:lpstr>
      <vt:lpstr>KROK 5: NÁVRH</vt:lpstr>
      <vt:lpstr>3. NÁSTROJE  A MATERIÁLY </vt:lpstr>
      <vt:lpstr>Zoznam potrebných nástrojov</vt:lpstr>
      <vt:lpstr>4. TIPY A TRIKY</vt:lpstr>
      <vt:lpstr>ODPORÚČANIA</vt:lpstr>
      <vt:lpstr>5. ZÁVER</vt:lpstr>
      <vt:lpstr>ZÁVER TEÓRIE</vt:lpstr>
      <vt:lpstr>MOŽNÉ MODELOVÉ SITUÁCIE AKO NÁSTROJ ZAPOJIŤ DO PRAXE</vt:lpstr>
      <vt:lpstr>PRÍPADOVÝ MODEL: BOLT KOLOBEŽKY</vt:lpstr>
      <vt:lpstr>BOLT KOLOBEŽKY</vt:lpstr>
      <vt:lpstr>AKO SA MÔŽE VYUŽIŤ METÓDA BRAINSTORMING V TEJTO KAMPANI: </vt:lpstr>
      <vt:lpstr>KROK 1: DEFINOVANIE PROBLÉMU ALEBO PRÍLEŽITOSTI</vt:lpstr>
      <vt:lpstr>KROK 2: GENEROVANIE NÁPADOV</vt:lpstr>
      <vt:lpstr>NAVRHOVANÉ NÁPADY Z BRAINSTORMINGU:</vt:lpstr>
      <vt:lpstr>KROK 3: VÝBER NAJLEPŠÍCH NÁPADOV</vt:lpstr>
      <vt:lpstr>ÚLOHA NA HODINE </vt:lpstr>
      <vt:lpstr>ZADANIE ÚLOHY: BRAINSTORMING</vt:lpstr>
      <vt:lpstr>ZADANIE ÚLOHY </vt:lpstr>
      <vt:lpstr>PRÁCA S KREATÍVNOU METÓDOU: BRAINSTORMING</vt:lpstr>
      <vt:lpstr>ZADANIE ÚLOHY </vt:lpstr>
      <vt:lpstr>FÁZA 1: GENEROVANIE NÁPADOV (15 MINÚT)</vt:lpstr>
      <vt:lpstr>FÁZA 1: GENEROVANIE NÁPADOV (15 MINÚT)</vt:lpstr>
      <vt:lpstr>FÁZA 1: GENEROVANIE NÁPADOV (15 MINÚT)</vt:lpstr>
      <vt:lpstr>FÁZA 2: DISKUSIA A ROZVÍJANIE NÁPADOV (10 MINÚT)</vt:lpstr>
      <vt:lpstr>KRITÉRIÁ HODNOTENIA</vt:lpstr>
      <vt:lpstr>VÝSTUPY</vt:lpstr>
      <vt:lpstr>1. STRUČNÁ PREZENTÁCIA KAMPANE (MAX. 10 MINÚT)</vt:lpstr>
      <vt:lpstr>2. PÍSOMNÝ DOKUMENT  (2 - 3 STRANY), V KTOROM NÁJDETE: </vt:lpstr>
      <vt:lpstr>ZÁVER</vt:lpstr>
      <vt:lpstr>ĎAKUJEM ZA POZORNOSŤ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KREATIVITA A KREATÍVNE VYUČOVANIE MARKETINGOVEJ KOMUNIKÁCIE</dc:title>
  <dc:creator>NAGYOVÁ, Natália</dc:creator>
  <cp:lastModifiedBy>MARTOVIČ, Matej</cp:lastModifiedBy>
  <cp:revision>6</cp:revision>
  <dcterms:created xsi:type="dcterms:W3CDTF">2025-05-19T10:31:38Z</dcterms:created>
  <dcterms:modified xsi:type="dcterms:W3CDTF">2025-06-09T18:45:33Z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0x010100234FE3486354E44DB4377B87CE862822</vt:lpwstr>
  </property>
</Properties>
</file>