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53" r:id="rId3"/>
    <p:sldId id="257" r:id="rId4"/>
    <p:sldId id="259" r:id="rId5"/>
    <p:sldId id="286" r:id="rId6"/>
    <p:sldId id="287" r:id="rId7"/>
    <p:sldId id="289" r:id="rId8"/>
    <p:sldId id="290" r:id="rId9"/>
    <p:sldId id="291" r:id="rId10"/>
    <p:sldId id="292" r:id="rId11"/>
    <p:sldId id="339" r:id="rId12"/>
    <p:sldId id="293" r:id="rId13"/>
    <p:sldId id="354" r:id="rId14"/>
    <p:sldId id="355" r:id="rId15"/>
    <p:sldId id="298" r:id="rId16"/>
    <p:sldId id="299" r:id="rId17"/>
    <p:sldId id="300" r:id="rId18"/>
    <p:sldId id="346" r:id="rId19"/>
    <p:sldId id="302" r:id="rId20"/>
    <p:sldId id="303" r:id="rId21"/>
    <p:sldId id="304" r:id="rId22"/>
    <p:sldId id="305" r:id="rId23"/>
    <p:sldId id="306" r:id="rId24"/>
    <p:sldId id="308" r:id="rId25"/>
    <p:sldId id="307" r:id="rId26"/>
    <p:sldId id="309" r:id="rId27"/>
    <p:sldId id="310" r:id="rId28"/>
    <p:sldId id="347" r:id="rId29"/>
    <p:sldId id="348" r:id="rId30"/>
    <p:sldId id="349" r:id="rId31"/>
    <p:sldId id="323" r:id="rId32"/>
    <p:sldId id="325" r:id="rId33"/>
    <p:sldId id="324" r:id="rId34"/>
    <p:sldId id="326" r:id="rId35"/>
    <p:sldId id="328" r:id="rId36"/>
    <p:sldId id="350" r:id="rId37"/>
    <p:sldId id="343" r:id="rId38"/>
    <p:sldId id="356" r:id="rId39"/>
    <p:sldId id="351" r:id="rId40"/>
    <p:sldId id="352" r:id="rId41"/>
    <p:sldId id="357" r:id="rId42"/>
    <p:sldId id="358" r:id="rId43"/>
    <p:sldId id="334" r:id="rId44"/>
    <p:sldId id="335" r:id="rId45"/>
    <p:sldId id="359" r:id="rId46"/>
    <p:sldId id="344" r:id="rId47"/>
    <p:sldId id="337" r:id="rId48"/>
  </p:sldIdLst>
  <p:sldSz cx="12192000" cy="6858000"/>
  <p:notesSz cx="6858000" cy="9144000"/>
  <p:embeddedFontLst>
    <p:embeddedFont>
      <p:font typeface="Aptos" panose="020B000402020202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IBM Plex Sans" panose="020B0503050203000203" pitchFamily="34" charset="0"/>
      <p:regular r:id="rId59"/>
      <p:bold r:id="rId60"/>
      <p:italic r:id="rId61"/>
      <p:boldItalic r:id="rId62"/>
    </p:embeddedFont>
    <p:embeddedFont>
      <p:font typeface="IBM Plex Sans Light" panose="020F0302020204030204" pitchFamily="34" charset="0"/>
      <p:regular r:id="rId63"/>
      <p:italic r:id="rId64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C55"/>
    <a:srgbClr val="140011"/>
    <a:srgbClr val="957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8"/>
    <p:restoredTop sz="94795"/>
  </p:normalViewPr>
  <p:slideViewPr>
    <p:cSldViewPr snapToGrid="0">
      <p:cViewPr varScale="1">
        <p:scale>
          <a:sx n="103" d="100"/>
          <a:sy n="103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88725CCC-CE36-7BBD-2AE3-41DE6F28A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4CCAA3A-1940-2F8E-1EE9-23FF88D0E1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A2913-8B46-3D44-9356-B09781EE948F}" type="datetimeFigureOut">
              <a:rPr lang="sk-SK" smtClean="0"/>
              <a:t>9.6.2025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CB2CA91-8A40-6096-052E-BAF82A9ED3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98640BF-5A11-D9AB-09B5-AD0F77B607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5C633-A021-EC43-86F3-5B56493CF7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5137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83DC9-CE41-FE41-9102-BD4FD910ED6F}" type="datetimeFigureOut">
              <a:rPr lang="sk-SK" smtClean="0"/>
              <a:t>9.6.2025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2FB50-A106-4A46-93C4-71B2648F98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412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8830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5949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8609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3573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3306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670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0256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6092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3071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8450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623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457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1624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4150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2238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5614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5120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5608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6423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43500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33910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4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6842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04209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536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764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722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87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592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1857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70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5" name="Zástupný objekt pre číslo snímky 5">
            <a:extLst>
              <a:ext uri="{FF2B5EF4-FFF2-40B4-BE49-F238E27FC236}">
                <a16:creationId xmlns:a16="http://schemas.microsoft.com/office/drawing/2014/main" id="{392E6498-BC81-FAA0-9091-918F7AB9D942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8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BA5A8A9F-CC22-1822-CA90-7920672EA6E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8B56DEBD-662D-305D-57C4-D43EAD1C940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8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5A08734E-2490-1F90-CD91-1BC66A1363DA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8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588A5A47-CA1F-B7B8-8D73-7A90D1BDAA0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97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E718B940-000E-AFC8-5897-A045490BF0F9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4F55D617-C1ED-C70E-0A28-4AF4C912B5AC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5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772346F2-BC79-935B-3849-96066C9A14D2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86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212CF447-C764-F9E3-8615-623AA39F0D9F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3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11D475EF-73AA-D08A-3F55-11C9A292D5E3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81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9D1F5-A56A-F02D-6702-9852B8D89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FF831C-E503-3D4C-37D4-6B7ECB75D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A060A250-3BCC-1D6A-367C-C69E85B6E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0" name="Zástupný objekt pre číslo snímky 5">
            <a:extLst>
              <a:ext uri="{FF2B5EF4-FFF2-40B4-BE49-F238E27FC236}">
                <a16:creationId xmlns:a16="http://schemas.microsoft.com/office/drawing/2014/main" id="{26104B2C-A154-6042-E1DC-FC33DB451289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249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0" i="0">
                <a:solidFill>
                  <a:schemeClr val="bg1"/>
                </a:solidFill>
                <a:latin typeface="IBM Plex Sans Light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A4C0201F-F74D-ACB4-078B-B5A1F3610EE6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99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540959-502E-6D8F-3C27-50A34F36C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C0D0EC-AFE4-A7F0-CE08-BE5B2D4DC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6EF116F-0C6C-0B4A-7CA2-D3A64B9EE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DC9DA63F-12AF-C0CB-F713-174D19076E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0" name="Zástupný objekt pre číslo snímky 5">
            <a:extLst>
              <a:ext uri="{FF2B5EF4-FFF2-40B4-BE49-F238E27FC236}">
                <a16:creationId xmlns:a16="http://schemas.microsoft.com/office/drawing/2014/main" id="{65B8D5C5-9570-948B-3C91-503448D70A4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614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E854A-9C18-B587-C9E6-8C6E4B963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6" name="Obrázok 5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D47FE4C-D8F8-BE54-5DE6-A39DD1A6D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8" name="Zástupný objekt pre číslo snímky 5">
            <a:extLst>
              <a:ext uri="{FF2B5EF4-FFF2-40B4-BE49-F238E27FC236}">
                <a16:creationId xmlns:a16="http://schemas.microsoft.com/office/drawing/2014/main" id="{5762781C-71C0-394D-85A5-5590021D2F4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4652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6E2884A1-A8E1-2A08-886E-F5DB82DE4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DC553F-E572-FF2D-2B8B-695B20913BF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340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28315-DE97-483E-B9E1-684EEF6F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957FEF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367CCE-EC89-945C-9D82-E327233C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C88A0D-A429-EE63-09CA-9AC7956BF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4001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21BD794E-C10A-67A7-B283-22949482A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9" name="Zástupný objekt pre číslo snímky 5">
            <a:extLst>
              <a:ext uri="{FF2B5EF4-FFF2-40B4-BE49-F238E27FC236}">
                <a16:creationId xmlns:a16="http://schemas.microsoft.com/office/drawing/2014/main" id="{EE0814AA-69D6-51E0-2334-883C2866CCC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462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0" i="1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674F053B-FE64-577A-CCC8-B61E4EE4765B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5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1A6F3BDD-7FD7-85D2-FBF1-5476DA69494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0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49849F83-AB6E-2CE1-8134-B3445311930F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D75A977A-F5AC-F5DA-F953-588FB6C6AABD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34199DB-E313-846D-3465-66999B0A06B1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5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E83368E4-9D0F-D0CA-24DA-BB8AA94F249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C15E8EE0-F74C-C5EF-E948-9327F1D39BF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2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26C42C1-40F3-A950-DD2C-D597986D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F6A771-0ED9-C4D6-BC83-ED416303C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číslo snímky 5">
            <a:extLst>
              <a:ext uri="{FF2B5EF4-FFF2-40B4-BE49-F238E27FC236}">
                <a16:creationId xmlns:a16="http://schemas.microsoft.com/office/drawing/2014/main" id="{6FF98069-78A5-A4E5-6123-40F3E5966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8" name="Obrázok 7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7EB710DB-20E4-29A8-7A4D-B110DBA16E2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50" r:id="rId19"/>
    <p:sldLayoutId id="2147483652" r:id="rId20"/>
    <p:sldLayoutId id="2147483654" r:id="rId21"/>
    <p:sldLayoutId id="2147483655" r:id="rId22"/>
    <p:sldLayoutId id="214748365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1A4FD-7177-D057-D3A6-F4B4B8C89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KREATIVITA A KREATÍVNE VYUČOVANIE MARKETINGOVEJ KOMUNIKÁCIE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3F805F3-E296-CA44-97CD-DC186FE8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38" y="5486828"/>
            <a:ext cx="1658865" cy="34135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1BE2C81-4F6A-BD4A-B099-849D0543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516" y="5021444"/>
            <a:ext cx="1365483" cy="31228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230285B-E952-2D42-88AC-97B28753B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0516" y="5666328"/>
            <a:ext cx="3129182" cy="32370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378A526-8D35-AB42-B9CA-1A9389A08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6600" y="5021444"/>
            <a:ext cx="1323098" cy="3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2: ANALÝZA SÚČASNÉHO STAVU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Zmapujte aktuálnu situáciu, </a:t>
            </a:r>
            <a:r>
              <a:rPr lang="sk-SK" dirty="0" err="1"/>
              <a:t>identifi</a:t>
            </a:r>
            <a:r>
              <a:rPr lang="sk-SK" dirty="0"/>
              <a:t> kujte kľúčové faktory a medzery medzi súčasným a požadovaným stavom.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Nástroje: </a:t>
            </a:r>
            <a:r>
              <a:rPr lang="sk-SK" dirty="0"/>
              <a:t>SWOT analýza, </a:t>
            </a:r>
            <a:r>
              <a:rPr lang="sk-SK" dirty="0" err="1"/>
              <a:t>benchmarking</a:t>
            </a:r>
            <a:r>
              <a:rPr lang="sk-SK" dirty="0"/>
              <a:t>, analýza trendov.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7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3: IDENTIFIKÁCIA PREKÁŽOK A PRÍLEŽITOSTÍ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Zistite, aké prekážky stoja v ceste k želanej budúcnosti, a aké príležitosti môžu pomôcť ich prekonať.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Nástroje: </a:t>
            </a:r>
            <a:r>
              <a:rPr lang="sk-SK" dirty="0"/>
              <a:t>Analýza rizík, brainstorming, expertné konzultácie.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46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4: SPÄTNÉ PLÁNOVANIE KROKOV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Začnite od želaného budúceho stavu a krok za krokom choďte späť k súčasnosti, pričom si určite konkrétne kroky, míľniky a stratégie potrebné na dosiahnutie cieľa.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Nástroje: </a:t>
            </a:r>
            <a:r>
              <a:rPr lang="sk-SK" dirty="0"/>
              <a:t>Časová os, </a:t>
            </a:r>
            <a:r>
              <a:rPr lang="sk-SK" dirty="0" err="1"/>
              <a:t>roadmapy</a:t>
            </a:r>
            <a:r>
              <a:rPr lang="sk-SK" dirty="0"/>
              <a:t>, strategické plánovanie.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7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5: VYTVORENIE AKČNÉHO PLÁNU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Na základe spätého plánovania definujte konkrétne aktivity, priraďte zodpovednosti, stanovte časové rámce a metriky úspechu.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Nástroje: </a:t>
            </a:r>
            <a:r>
              <a:rPr lang="sk-SK" dirty="0"/>
              <a:t>Projektové manažérske nástroje (</a:t>
            </a:r>
            <a:r>
              <a:rPr lang="sk-SK" dirty="0" err="1"/>
              <a:t>Asana</a:t>
            </a:r>
            <a:r>
              <a:rPr lang="sk-SK" dirty="0"/>
              <a:t>, </a:t>
            </a:r>
            <a:r>
              <a:rPr lang="sk-SK" dirty="0" err="1"/>
              <a:t>Trello</a:t>
            </a:r>
            <a:r>
              <a:rPr lang="sk-SK" dirty="0"/>
              <a:t>), harmonogramy, </a:t>
            </a:r>
            <a:r>
              <a:rPr lang="sk-SK" dirty="0" err="1"/>
              <a:t>Ganttov</a:t>
            </a:r>
            <a:r>
              <a:rPr lang="sk-SK" dirty="0"/>
              <a:t> diagram.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5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6: IMPLEMENTÁCIA A MONITOROVANIE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Realizujte plánované kroky, pravidelne monitorujte pokrok a robte úpravy podľa získaných spätných väzieb a meniacich sa podmienok.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Nástroje: </a:t>
            </a:r>
            <a:r>
              <a:rPr lang="sk-SK" dirty="0"/>
              <a:t>KPI monitoring, pravidelné stretnutia, </a:t>
            </a:r>
            <a:r>
              <a:rPr lang="sk-SK" dirty="0" err="1"/>
              <a:t>reporting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39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3. NÁSTROJE </a:t>
            </a:r>
            <a:br>
              <a:rPr lang="sk-SK" dirty="0"/>
            </a:br>
            <a:r>
              <a:rPr lang="sk-SK" dirty="0"/>
              <a:t>A MATERIÁLY </a:t>
            </a:r>
          </a:p>
        </p:txBody>
      </p:sp>
    </p:spTree>
    <p:extLst>
      <p:ext uri="{BB962C8B-B14F-4D97-AF65-F5344CB8AC3E}">
        <p14:creationId xmlns:p14="http://schemas.microsoft.com/office/powerpoint/2010/main" val="339949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Zoznam potrebných nástrojov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• Počítač, papier, </a:t>
            </a:r>
            <a:r>
              <a:rPr lang="sk-SK" dirty="0" err="1"/>
              <a:t>flipcharty</a:t>
            </a:r>
            <a:r>
              <a:rPr lang="sk-SK" dirty="0"/>
              <a:t>. </a:t>
            </a:r>
          </a:p>
          <a:p>
            <a:pPr marL="0" indent="0" algn="just">
              <a:buNone/>
            </a:pPr>
            <a:r>
              <a:rPr lang="sk-SK" dirty="0"/>
              <a:t>• Softvérové nástroje: projektový manažment (</a:t>
            </a:r>
            <a:r>
              <a:rPr lang="sk-SK" dirty="0" err="1"/>
              <a:t>Asana</a:t>
            </a:r>
            <a:r>
              <a:rPr lang="sk-SK" dirty="0"/>
              <a:t>, </a:t>
            </a:r>
            <a:r>
              <a:rPr lang="sk-SK" dirty="0" err="1"/>
              <a:t>Trello</a:t>
            </a:r>
            <a:r>
              <a:rPr lang="sk-SK" dirty="0"/>
              <a:t>), </a:t>
            </a:r>
            <a:r>
              <a:rPr lang="sk-SK" dirty="0" err="1"/>
              <a:t>vizualizačné</a:t>
            </a:r>
            <a:r>
              <a:rPr lang="sk-SK" dirty="0"/>
              <a:t> nástroje (Miro, </a:t>
            </a:r>
            <a:r>
              <a:rPr lang="sk-SK" dirty="0" err="1"/>
              <a:t>Lucidchart</a:t>
            </a:r>
            <a:r>
              <a:rPr lang="sk-SK" dirty="0"/>
              <a:t>). </a:t>
            </a:r>
          </a:p>
          <a:p>
            <a:pPr marL="0" indent="0" algn="just">
              <a:buNone/>
            </a:pPr>
            <a:r>
              <a:rPr lang="sk-SK" dirty="0"/>
              <a:t>• Analytické nástroje: SWOT analýza, trendové štúdie, </a:t>
            </a:r>
            <a:r>
              <a:rPr lang="sk-SK" dirty="0" err="1"/>
              <a:t>benchmarking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597D87-3E13-9D40-B391-8AF6831D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-235744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4. TIPY A TRIKY</a:t>
            </a:r>
          </a:p>
        </p:txBody>
      </p:sp>
    </p:spTree>
    <p:extLst>
      <p:ext uri="{BB962C8B-B14F-4D97-AF65-F5344CB8AC3E}">
        <p14:creationId xmlns:p14="http://schemas.microsoft.com/office/powerpoint/2010/main" val="1972549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Odporúčania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Jasne a detailne si predstavte ideálnu budúcnosť </a:t>
            </a:r>
            <a:r>
              <a:rPr lang="sk-SK" dirty="0"/>
              <a:t>– čím konkrétnejšia vízia, tým lepšie.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Zapojte rôzne zainteresované strany,</a:t>
            </a:r>
            <a:r>
              <a:rPr lang="sk-SK" dirty="0"/>
              <a:t> aby ste získali rôzne perspektívy na budúcnosť.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Buďte flexibilní </a:t>
            </a:r>
            <a:r>
              <a:rPr lang="sk-SK" dirty="0"/>
              <a:t>– plány sa môžu meniť, preto pravidelne revidujte a aktualizujte akčný plán.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Využívajte vizuálne nástroje </a:t>
            </a:r>
            <a:r>
              <a:rPr lang="sk-SK" dirty="0"/>
              <a:t>na zobrazenie spätnej cesty, akými sú časové osy a mapy cieľov.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Dokumentujte všetky kroky </a:t>
            </a:r>
            <a:r>
              <a:rPr lang="sk-SK" dirty="0"/>
              <a:t>a rozhodnutia, aby bol proces transparentný a sledovateľný.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041371" y="5583679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5. ZÁVER</a:t>
            </a:r>
          </a:p>
        </p:txBody>
      </p:sp>
    </p:spTree>
    <p:extLst>
      <p:ext uri="{BB962C8B-B14F-4D97-AF65-F5344CB8AC3E}">
        <p14:creationId xmlns:p14="http://schemas.microsoft.com/office/powerpoint/2010/main" val="172013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C090B-FE53-AE29-8A27-37A18D0D6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BACKCASTING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BCA0E5-7370-1B96-AFE4-410B61F09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8246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ZÁVER TEÓRIE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 err="1"/>
              <a:t>Backcasting</a:t>
            </a:r>
            <a:r>
              <a:rPr lang="sk-SK" dirty="0"/>
              <a:t> je silný nástroj pre strategické plánovanie, ktorý zameriava pozornosť organizácie na dlhodobé ciele a poskytuje jasnú cestu späť k súčasnosti. Aplikáciou </a:t>
            </a:r>
            <a:r>
              <a:rPr lang="sk-SK" dirty="0" err="1"/>
              <a:t>Backcastingu</a:t>
            </a:r>
            <a:r>
              <a:rPr lang="sk-SK" dirty="0"/>
              <a:t> môžu tímy vytvoriť ambiciózne vízie, identifikovať potrebné kroky a efektívne plánovať svoju cestu k úspechu. Tento prístup podporuje inovatívne myslenie a udržateľné rozhodovanie, čo je kľúčové pre riešenie komplexných problémov v dynamickom prostredí.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597D87-3E13-9D40-B391-8AF6831D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568" y="-385858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6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MOŽNÉ MODELOVÉ SITUÁCIE AKO NÁSTROJ ZAPOJIŤ DO PRAXE</a:t>
            </a:r>
          </a:p>
        </p:txBody>
      </p:sp>
    </p:spTree>
    <p:extLst>
      <p:ext uri="{BB962C8B-B14F-4D97-AF65-F5344CB8AC3E}">
        <p14:creationId xmlns:p14="http://schemas.microsoft.com/office/powerpoint/2010/main" val="1502133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PRÍPADOVÝ MODEL: UVEDENIE NOVÉHO MODELU MOBILNÉHO TELEFÓNU SAMSUNG</a:t>
            </a:r>
          </a:p>
        </p:txBody>
      </p:sp>
    </p:spTree>
    <p:extLst>
      <p:ext uri="{BB962C8B-B14F-4D97-AF65-F5344CB8AC3E}">
        <p14:creationId xmlns:p14="http://schemas.microsoft.com/office/powerpoint/2010/main" val="2176493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UVEDENIE NOVÉHO MODELU MOBILNÉHO TELEFÓNU SAMSUNG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Značka: </a:t>
            </a:r>
            <a:r>
              <a:rPr lang="sk-SK" dirty="0"/>
              <a:t>Samsung</a:t>
            </a:r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Popis kampane: </a:t>
            </a:r>
            <a:r>
              <a:rPr lang="sk-SK" dirty="0"/>
              <a:t>Samsung plánuje uvedenie nového modelu </a:t>
            </a:r>
            <a:r>
              <a:rPr lang="sk-SK" dirty="0" err="1"/>
              <a:t>smartfónu</a:t>
            </a:r>
            <a:r>
              <a:rPr lang="sk-SK" dirty="0"/>
              <a:t> </a:t>
            </a:r>
            <a:r>
              <a:rPr lang="sk-SK" dirty="0" err="1"/>
              <a:t>Galaxy</a:t>
            </a:r>
            <a:r>
              <a:rPr lang="sk-SK" dirty="0"/>
              <a:t> na trhy Slovenska, Česka a Poľska. Cieľom je vybudovať silnú značkovú prítomnosť, zvýšiť povedomie a podporiť adopciu tohto modelu medzi spotrebiteľmi v regióne.</a:t>
            </a:r>
          </a:p>
        </p:txBody>
      </p:sp>
    </p:spTree>
    <p:extLst>
      <p:ext uri="{BB962C8B-B14F-4D97-AF65-F5344CB8AC3E}">
        <p14:creationId xmlns:p14="http://schemas.microsoft.com/office/powerpoint/2010/main" val="131840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AKO SA MÔŽE VYUŽIŤ BACKCASTING V TEJTO KAMPANI:</a:t>
            </a:r>
          </a:p>
        </p:txBody>
      </p:sp>
    </p:spTree>
    <p:extLst>
      <p:ext uri="{BB962C8B-B14F-4D97-AF65-F5344CB8AC3E}">
        <p14:creationId xmlns:p14="http://schemas.microsoft.com/office/powerpoint/2010/main" val="1382811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1: DEFINOVANIE ŽELANÉHO BUDÚCEHO STAVU: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V roku 2030 je nový Samsung </a:t>
            </a:r>
            <a:r>
              <a:rPr lang="sk-SK" dirty="0" err="1"/>
              <a:t>Galaxy</a:t>
            </a:r>
            <a:r>
              <a:rPr lang="sk-SK" dirty="0"/>
              <a:t> uznávaný ako </a:t>
            </a:r>
            <a:r>
              <a:rPr lang="sk-SK" dirty="0" err="1"/>
              <a:t>líderský</a:t>
            </a:r>
            <a:r>
              <a:rPr lang="sk-SK" dirty="0"/>
              <a:t> produkt v regióne spojený s inováciami, kvalitou a vysokou spokojnosťou zákazníkov.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30082" y="532262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9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2: ANALÝZA SÚČASNÉHO STAVU: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Preskúmajte súčasné postavenie značky Samsung na trhoch SR, ČR a PL, vnímanie produktov </a:t>
            </a:r>
            <a:r>
              <a:rPr lang="sk-SK" dirty="0" err="1"/>
              <a:t>Galaxy</a:t>
            </a:r>
            <a:r>
              <a:rPr lang="sk-SK" dirty="0"/>
              <a:t> zákazníkmi, marketingové kanály a konkurenciu.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515932" y="6322888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9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3: IDENTIFIKÁCIA PREKÁŽOK A PRÍLEŽITOSTÍ: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Prekážky: </a:t>
            </a:r>
            <a:r>
              <a:rPr lang="sk-SK" dirty="0"/>
              <a:t>Silná konkurencia, rôzne preferencie a kultúrne odlišnosti na jednotlivých trhoch, technologická náročnosť komunikácie inovácií. </a:t>
            </a:r>
          </a:p>
          <a:p>
            <a:pPr marL="0" indent="0" algn="just">
              <a:buNone/>
            </a:pPr>
            <a:endParaRPr lang="sk-SK" dirty="0">
              <a:solidFill>
                <a:srgbClr val="F17C55"/>
              </a:solidFill>
            </a:endParaRP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Príležitosti: </a:t>
            </a:r>
            <a:r>
              <a:rPr lang="sk-SK" dirty="0"/>
              <a:t>Rastúci záujem o nové technológie, možnosť prispôsobiť kampaň regionálnym preferenciám, využitie digitálnych technológií pre interaktívne marketingové zážitky.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713223" y="1178552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78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4: SPÄTNÉ PLÁNOVANIE KROKOV: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Stanovte víziu pre rok 2030.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Pracujte spätne: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sk-SK" dirty="0">
                <a:solidFill>
                  <a:srgbClr val="F17C55"/>
                </a:solidFill>
              </a:rPr>
              <a:t>2028</a:t>
            </a:r>
            <a:r>
              <a:rPr lang="sk-SK" dirty="0"/>
              <a:t>: Dosiahnutie významného trhového podielu.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sk-SK" dirty="0">
                <a:solidFill>
                  <a:srgbClr val="F17C55"/>
                </a:solidFill>
              </a:rPr>
              <a:t>2026</a:t>
            </a:r>
            <a:r>
              <a:rPr lang="sk-SK" dirty="0"/>
              <a:t>: Intenzívna multimediálna kampaň zapájajúca lokálnych </a:t>
            </a:r>
            <a:r>
              <a:rPr lang="sk-SK" dirty="0" err="1"/>
              <a:t>influencerov</a:t>
            </a:r>
            <a:r>
              <a:rPr lang="sk-SK" dirty="0"/>
              <a:t> a médiá. 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sk-SK" dirty="0">
                <a:solidFill>
                  <a:srgbClr val="F17C55"/>
                </a:solidFill>
              </a:rPr>
              <a:t>2024</a:t>
            </a:r>
            <a:r>
              <a:rPr lang="sk-SK" dirty="0"/>
              <a:t>: Pilotné testovanie kampaní a získavanie spätnej väzby od spotrebiteľov.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sk-SK" dirty="0">
                <a:solidFill>
                  <a:srgbClr val="F17C55"/>
                </a:solidFill>
              </a:rPr>
              <a:t>Súčasnosť</a:t>
            </a:r>
            <a:r>
              <a:rPr lang="sk-SK" dirty="0"/>
              <a:t>: Výskum trhu, definícia cieľov, tvorba marketingových materiálov.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623564" y="5487899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40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5: VYTVORENIE AKČNÉHO PLÁNU: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Detailne naplánujte marketingové aktivity, partnerstvá, rozpočet a priradenie zodpovedností. </a:t>
            </a:r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r>
              <a:rPr lang="sk-SK" dirty="0"/>
              <a:t>Zahrňte aktivity ako interaktívne online kampane, </a:t>
            </a:r>
            <a:r>
              <a:rPr lang="sk-SK" dirty="0" err="1"/>
              <a:t>eventy</a:t>
            </a:r>
            <a:r>
              <a:rPr lang="sk-SK" dirty="0"/>
              <a:t>, spolupráca s </a:t>
            </a:r>
            <a:r>
              <a:rPr lang="sk-SK" dirty="0" err="1"/>
              <a:t>influencermi</a:t>
            </a:r>
            <a:r>
              <a:rPr lang="sk-SK" dirty="0"/>
              <a:t> a </a:t>
            </a:r>
            <a:r>
              <a:rPr lang="sk-SK" dirty="0" err="1"/>
              <a:t>offline</a:t>
            </a:r>
            <a:r>
              <a:rPr lang="sk-SK" dirty="0"/>
              <a:t> </a:t>
            </a:r>
            <a:r>
              <a:rPr lang="sk-SK" dirty="0" err="1"/>
              <a:t>promo</a:t>
            </a:r>
            <a:r>
              <a:rPr lang="sk-SK" dirty="0"/>
              <a:t> akcie.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851447" y="5686757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9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Teoretický rámec</a:t>
            </a:r>
          </a:p>
        </p:txBody>
      </p:sp>
    </p:spTree>
    <p:extLst>
      <p:ext uri="{BB962C8B-B14F-4D97-AF65-F5344CB8AC3E}">
        <p14:creationId xmlns:p14="http://schemas.microsoft.com/office/powerpoint/2010/main" val="1991483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6: IMPLEMENTÁCIA A MONITOROVANIE: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Realizujte plán, monitorujte kľúčové ukazovatele výkonnosti (KPI), zhromažďujte spätnú väzbu od zákazníkov a prispôsobujte stratégiu podľa potreby.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851447" y="5686757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8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ÚLOHA NA HODINE </a:t>
            </a:r>
          </a:p>
        </p:txBody>
      </p:sp>
    </p:spTree>
    <p:extLst>
      <p:ext uri="{BB962C8B-B14F-4D97-AF65-F5344CB8AC3E}">
        <p14:creationId xmlns:p14="http://schemas.microsoft.com/office/powerpoint/2010/main" val="647174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ZADANIE ÚLOHY:</a:t>
            </a:r>
            <a:br>
              <a:rPr lang="sk-SK" dirty="0"/>
            </a:br>
            <a:r>
              <a:rPr lang="sk-SK" dirty="0"/>
              <a:t>BACKCASTING</a:t>
            </a:r>
          </a:p>
        </p:txBody>
      </p:sp>
    </p:spTree>
    <p:extLst>
      <p:ext uri="{BB962C8B-B14F-4D97-AF65-F5344CB8AC3E}">
        <p14:creationId xmlns:p14="http://schemas.microsoft.com/office/powerpoint/2010/main" val="169115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ZADANIE ÚLOHY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Značka: </a:t>
            </a:r>
            <a:r>
              <a:rPr lang="sk-SK" dirty="0"/>
              <a:t>Monster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Produkt/služba: </a:t>
            </a:r>
            <a:r>
              <a:rPr lang="sk-SK" dirty="0"/>
              <a:t>Nová edícia Monster </a:t>
            </a:r>
            <a:r>
              <a:rPr lang="sk-SK" dirty="0" err="1"/>
              <a:t>FitIt</a:t>
            </a:r>
            <a:r>
              <a:rPr lang="sk-SK" dirty="0"/>
              <a:t> pre fitness nadšencov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Cieľ kampane: </a:t>
            </a:r>
            <a:r>
              <a:rPr lang="sk-SK" dirty="0"/>
              <a:t>Vytvoriť stratégiu reklamnej kampane pomocou metódy </a:t>
            </a:r>
            <a:r>
              <a:rPr lang="sk-SK" dirty="0" err="1"/>
              <a:t>Backcasting</a:t>
            </a:r>
            <a:r>
              <a:rPr lang="sk-SK" dirty="0"/>
              <a:t>, ktorá systematicky definuje cestu k dlhodobej vízii propagácie nápoja Monster, ktorá osloví fitness nadšencov a prispeje k posilneniu značky vo svojom segmente.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5A708A7-DC24-8E46-A287-1FF94B60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974" y="-179785"/>
            <a:ext cx="3454607" cy="22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3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PRÁCA S KREATÍVNOU METÓDOU: BACKCASTING</a:t>
            </a:r>
          </a:p>
        </p:txBody>
      </p:sp>
    </p:spTree>
    <p:extLst>
      <p:ext uri="{BB962C8B-B14F-4D97-AF65-F5344CB8AC3E}">
        <p14:creationId xmlns:p14="http://schemas.microsoft.com/office/powerpoint/2010/main" val="2209632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1: DEFINUJTE ŽELANÝ BUDÚCI STAV: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Vízia: </a:t>
            </a:r>
            <a:r>
              <a:rPr lang="sk-SK" dirty="0"/>
              <a:t>O 5 rokov je Monster </a:t>
            </a:r>
            <a:r>
              <a:rPr lang="sk-SK" dirty="0" err="1"/>
              <a:t>FitIt</a:t>
            </a:r>
            <a:r>
              <a:rPr lang="sk-SK" dirty="0"/>
              <a:t> známy vo fitness komunite ako energetický nápoj, ktorý ma dobé makro hodnoty a dodá energiu, ale aj zahasí smäd. V obsahu nápoja sú prospešné vitamíny, kofeín na energiu, ale aj magnézium.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1265799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2: ANALYZUJTE SÚČASNÝ STAV: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Aktuálna situácia: </a:t>
            </a:r>
          </a:p>
          <a:p>
            <a:pPr marL="0" indent="0" algn="just">
              <a:buNone/>
            </a:pPr>
            <a:r>
              <a:rPr lang="sk-SK" dirty="0"/>
              <a:t>• Objasnite súčasné postavenie nápojov Monster vo </a:t>
            </a:r>
            <a:r>
              <a:rPr lang="sk-SK" dirty="0" err="1"/>
              <a:t>fi</a:t>
            </a:r>
            <a:r>
              <a:rPr lang="sk-SK" dirty="0"/>
              <a:t> </a:t>
            </a:r>
            <a:r>
              <a:rPr lang="sk-SK" dirty="0" err="1"/>
              <a:t>tness</a:t>
            </a:r>
            <a:r>
              <a:rPr lang="sk-SK" dirty="0"/>
              <a:t> komunite. </a:t>
            </a:r>
          </a:p>
          <a:p>
            <a:pPr marL="0" indent="0" algn="just">
              <a:buNone/>
            </a:pPr>
            <a:r>
              <a:rPr lang="sk-SK" dirty="0"/>
              <a:t>Súčasné vnímanie značky:</a:t>
            </a:r>
          </a:p>
          <a:p>
            <a:pPr marL="0" indent="0" algn="just">
              <a:buNone/>
            </a:pPr>
            <a:endParaRPr lang="sk-SK" dirty="0">
              <a:solidFill>
                <a:srgbClr val="F17C55"/>
              </a:solidFill>
            </a:endParaRP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Identifikované medzery: </a:t>
            </a:r>
          </a:p>
          <a:p>
            <a:pPr marL="0" indent="0" algn="just">
              <a:buNone/>
            </a:pPr>
            <a:r>
              <a:rPr lang="sk-SK" dirty="0"/>
              <a:t>• Popíšte medzery, nedostatky, ktoré má nápoj práve v cieľovej skupine:</a:t>
            </a:r>
            <a:endParaRPr lang="sk-SK" dirty="0">
              <a:solidFill>
                <a:srgbClr val="F17C55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83159FB-D0A6-EF47-A14B-DEA2BB4A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367143" y="3313147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799CE94-716F-AB4E-A380-CA48FB328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367143" y="3822831"/>
            <a:ext cx="5676068" cy="33997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A797DF2-357C-3B47-B5F1-DDAAAA2C6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367143" y="5327306"/>
            <a:ext cx="5676068" cy="33997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E369EB6-61CE-F04B-9AA2-0E2B4EAA7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367143" y="5836990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04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3: IDENTIFIKUJTE PREKÁŽKY A PRÍLEŽITOSTI: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Prekážky: </a:t>
            </a:r>
          </a:p>
          <a:p>
            <a:pPr marL="0" indent="0" algn="just">
              <a:buNone/>
            </a:pPr>
            <a:r>
              <a:rPr lang="sk-SK" dirty="0"/>
              <a:t>Popíšte prekážky, ktoré by mohli viesť k nášmu cieľu – energetický nápoj pre fitness komunitu: 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2984815-5C98-284C-9039-B0DA5591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395718" y="3541747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49780AA-19DC-C948-9B16-0376CC16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395718" y="4051431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8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3: IDENTIFIKUJTE PREKÁŽKY A PRÍLEŽITOSTI: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Príležitosti: </a:t>
            </a:r>
          </a:p>
          <a:p>
            <a:pPr marL="0" indent="0" algn="just">
              <a:buNone/>
            </a:pPr>
            <a:r>
              <a:rPr lang="sk-SK" dirty="0"/>
              <a:t>Popíšte príležitosti, ktoré vidíte v tomto segmente – energetický nápoj pre fitness komunitu: 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2984815-5C98-284C-9039-B0DA5591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395718" y="3541747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49780AA-19DC-C948-9B16-0376CC16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395718" y="4051431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35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4: SPÄTNÉ PLÁNOVANIE KROKOV: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Začiatočný bod (rok 20_ _ ): </a:t>
            </a:r>
            <a:r>
              <a:rPr lang="sk-SK" dirty="0"/>
              <a:t>Monster </a:t>
            </a:r>
            <a:r>
              <a:rPr lang="sk-SK" dirty="0" err="1"/>
              <a:t>FitIt</a:t>
            </a:r>
            <a:r>
              <a:rPr lang="sk-SK" dirty="0"/>
              <a:t> je lídrom v oblasti fitness energetických nápojov.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Medzníky spätne odvíjajúce cestu </a:t>
            </a:r>
            <a:r>
              <a:rPr lang="sk-SK" dirty="0"/>
              <a:t>(roky píšeme od cieľového roka, teda napr. 2030, 2028, 2026...)</a:t>
            </a:r>
          </a:p>
          <a:p>
            <a:pPr marL="0" indent="0" algn="just">
              <a:buNone/>
            </a:pPr>
            <a:r>
              <a:rPr lang="sk-SK" dirty="0"/>
              <a:t>ROK 20 _ _ :</a:t>
            </a:r>
            <a:endParaRPr lang="sk-SK" i="1" dirty="0"/>
          </a:p>
          <a:p>
            <a:pPr marL="0" indent="0" algn="just">
              <a:buNone/>
            </a:pPr>
            <a:r>
              <a:rPr lang="sk-SK" dirty="0"/>
              <a:t>ROK 20 _ _ :</a:t>
            </a:r>
            <a:endParaRPr lang="sk-SK" i="1" dirty="0"/>
          </a:p>
          <a:p>
            <a:pPr marL="0" indent="0" algn="just">
              <a:buNone/>
            </a:pPr>
            <a:r>
              <a:rPr lang="sk-SK" dirty="0"/>
              <a:t>ROK 20 _ _ :</a:t>
            </a:r>
            <a:endParaRPr lang="sk-SK" i="1" dirty="0"/>
          </a:p>
          <a:p>
            <a:pPr marL="0" indent="0" algn="just">
              <a:buNone/>
            </a:pPr>
            <a:r>
              <a:rPr lang="sk-SK" dirty="0"/>
              <a:t>ROK 20 _ _ :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06E3D12-3BF9-7547-B598-87D23BC4E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57966" y="3831307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9D1FF0D-E7A6-1D40-B2D2-1D294D34C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57966" y="4316412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5DA8565-B557-894D-A0EA-B65A26CBB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57966" y="4801517"/>
            <a:ext cx="5676068" cy="33997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BAABFFD-5BC2-B34A-B4F9-9634A457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57966" y="5319253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1. Popis nástroja</a:t>
            </a:r>
          </a:p>
        </p:txBody>
      </p:sp>
    </p:spTree>
    <p:extLst>
      <p:ext uri="{BB962C8B-B14F-4D97-AF65-F5344CB8AC3E}">
        <p14:creationId xmlns:p14="http://schemas.microsoft.com/office/powerpoint/2010/main" val="3430408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5: VYTVORTE AKČNÝ PLÁN: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Konkrétne marketingové aktivity na základe medzníkov, ktoré sme stanovili vyššie: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sk-SK" dirty="0">
                <a:solidFill>
                  <a:srgbClr val="F17C55"/>
                </a:solidFill>
              </a:rPr>
              <a:t>Výskumná fáza</a:t>
            </a:r>
            <a:r>
              <a:rPr lang="sk-SK" dirty="0"/>
              <a:t> (20_ _ – 20 _ _ ) v tejto fáze ide o prípravu produktu.  </a:t>
            </a:r>
            <a:br>
              <a:rPr lang="sk-SK" dirty="0"/>
            </a:br>
            <a:r>
              <a:rPr lang="sk-SK" dirty="0"/>
              <a:t>Zber dát o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sk-SK" i="1" dirty="0"/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sk-SK" dirty="0">
                <a:solidFill>
                  <a:srgbClr val="F17C55"/>
                </a:solidFill>
              </a:rPr>
              <a:t>Pilotná kampaň </a:t>
            </a:r>
            <a:r>
              <a:rPr lang="sk-SK" dirty="0"/>
              <a:t>(20 _ _ ): Testovanie produktu v menšej vzorke urobím: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sk-SK" i="1" dirty="0"/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sk-SK" dirty="0">
                <a:solidFill>
                  <a:srgbClr val="F17C55"/>
                </a:solidFill>
              </a:rPr>
              <a:t>Plnohodnotná reklamná kampaň </a:t>
            </a:r>
            <a:r>
              <a:rPr lang="sk-SK" dirty="0"/>
              <a:t>(20_ _ – 20_ _) bude vyzerať nasledovne: 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AC02202-F9AF-B34C-8A50-B6CA0C063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986503" y="3259013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A9F5F29-E439-8842-9B45-59775D2D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986503" y="4378015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D2817C6-0B4C-334F-AC36-33D53FAF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986503" y="5560228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92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5: VYTVORTE AKČNÝ PLÁN: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Stanovenie termínov a rozpočtu: </a:t>
            </a:r>
            <a:r>
              <a:rPr lang="sk-SK" dirty="0"/>
              <a:t>Vypracovanie detailného harmonogramu s rozpočtovými rámcami pre jednotlivé fázy kampane.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Metriky úspechu: </a:t>
            </a:r>
            <a:r>
              <a:rPr lang="sk-SK" dirty="0"/>
              <a:t>Zvoľte si, čo bude metrikami úspechu (predaj produktov, poznateľnosť produktov a pod.):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AC02202-F9AF-B34C-8A50-B6CA0C063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38200" y="4144189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A9F5F29-E439-8842-9B45-59775D2D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38200" y="4682221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D2817C6-0B4C-334F-AC36-33D53FAF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38200" y="5259605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35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6: IMPLEMENTUJTE A MONITORUJTE: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V tejto fáze by sme mali spustiť kampaň podľa plánu a sledovať reakcie zákazníkov a trhu, analyzovať výsledky a upravovať kampaň na základe spätnej väzby a trhových zmien.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AC02202-F9AF-B34C-8A50-B6CA0C063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38200" y="3429000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1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VÝSTUPY</a:t>
            </a:r>
          </a:p>
        </p:txBody>
      </p:sp>
    </p:spTree>
    <p:extLst>
      <p:ext uri="{BB962C8B-B14F-4D97-AF65-F5344CB8AC3E}">
        <p14:creationId xmlns:p14="http://schemas.microsoft.com/office/powerpoint/2010/main" val="1804275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PREZENTÁCIA KAMPANE: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Predstavte víziu budúcnosti pre Monster </a:t>
            </a:r>
            <a:r>
              <a:rPr lang="sk-SK" dirty="0" err="1"/>
              <a:t>FitIt</a:t>
            </a:r>
            <a:r>
              <a:rPr lang="sk-SK" dirty="0"/>
              <a:t>. </a:t>
            </a:r>
          </a:p>
          <a:p>
            <a:pPr marL="0" indent="0" algn="just">
              <a:buNone/>
            </a:pPr>
            <a:r>
              <a:rPr lang="sk-SK" dirty="0"/>
              <a:t>• Popíšte, ako ste analyzovali súčasný stav a identifikovali prekážky. </a:t>
            </a:r>
          </a:p>
          <a:p>
            <a:pPr marL="0" indent="0" algn="just">
              <a:buNone/>
            </a:pPr>
            <a:r>
              <a:rPr lang="sk-SK" dirty="0"/>
              <a:t>• Prezentujte spätné plánovanie krokov od roku 20 _ _ až po súčasnosť. </a:t>
            </a:r>
          </a:p>
          <a:p>
            <a:pPr marL="0" indent="0" algn="just">
              <a:buNone/>
            </a:pPr>
            <a:r>
              <a:rPr lang="sk-SK" dirty="0"/>
              <a:t>• Zhrňte konkrétny akčný plán a spôsoby monitorovania úspechu. </a:t>
            </a:r>
          </a:p>
          <a:p>
            <a:pPr marL="0" indent="0" algn="just">
              <a:buNone/>
            </a:pPr>
            <a:r>
              <a:rPr lang="sk-SK" dirty="0"/>
              <a:t>• Diskutujte o tom, ako navrhnutá stratégia pomôže Monster </a:t>
            </a:r>
            <a:r>
              <a:rPr lang="sk-SK" dirty="0" err="1"/>
              <a:t>FitIt</a:t>
            </a:r>
            <a:r>
              <a:rPr lang="sk-SK" dirty="0"/>
              <a:t> dosiahnuť dlhodobé ciele v vo vybranej oblasti.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364" y="-235744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0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PÍSOMNÝ DOKUMENT (2 - 3 STRANY), V KTOROM NÁJDETE: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Opis budúcej vízie a ciele reklamnej kampane pre Monster </a:t>
            </a:r>
            <a:r>
              <a:rPr lang="sk-SK" dirty="0" err="1"/>
              <a:t>FitIt</a:t>
            </a:r>
            <a:r>
              <a:rPr lang="sk-SK" dirty="0"/>
              <a:t>. </a:t>
            </a:r>
          </a:p>
          <a:p>
            <a:pPr marL="0" indent="0" algn="just">
              <a:buNone/>
            </a:pPr>
            <a:r>
              <a:rPr lang="sk-SK" dirty="0"/>
              <a:t>• Analýza súčasného stavu, identifikované prekážky a príležitosti. </a:t>
            </a:r>
          </a:p>
          <a:p>
            <a:pPr marL="0" indent="0" algn="just">
              <a:buNone/>
            </a:pPr>
            <a:r>
              <a:rPr lang="sk-SK" dirty="0"/>
              <a:t>• Spätné plánovanie krokov vedúcich k vízii z roku 20 _ _ . </a:t>
            </a:r>
          </a:p>
          <a:p>
            <a:pPr marL="0" indent="0" algn="just">
              <a:buNone/>
            </a:pPr>
            <a:r>
              <a:rPr lang="sk-SK" dirty="0"/>
              <a:t>• Konkrétny akčný plán. </a:t>
            </a:r>
          </a:p>
          <a:p>
            <a:pPr marL="0" indent="0" algn="just">
              <a:buNone/>
            </a:pPr>
            <a:r>
              <a:rPr lang="sk-SK" dirty="0"/>
              <a:t>• Spôsoby monitorovania a merania úspechu kampane.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593" y="4437856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91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ZÁVER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Využitie metódy </a:t>
            </a:r>
            <a:r>
              <a:rPr lang="sk-SK" dirty="0" err="1"/>
              <a:t>Backcasting</a:t>
            </a:r>
            <a:r>
              <a:rPr lang="sk-SK" dirty="0"/>
              <a:t> na strategické plánovanie reklamnej kampane pre Monster </a:t>
            </a:r>
            <a:r>
              <a:rPr lang="sk-SK" dirty="0" err="1"/>
              <a:t>FitIt</a:t>
            </a:r>
            <a:r>
              <a:rPr lang="sk-SK" dirty="0"/>
              <a:t>, vám umožní premyslieť si ideálnu budúcnosť značky, identifikovať potrebné kroky a systematicky plánovať cestu k dosiahnutiu dlhodobých cieľov v oblasti udržateľných obalov a environmentálnej zodpovednosti. Výstup v tomto zadaní je pre účel vyučovania. V praxi by analýzy mali byť rozpracované konkrétne, na základe výskumných dát. Návrhy by mali vychádzať z realizovateľných predpokladov, ktoré firma vie dosiahnuť. 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5229225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50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A0D15F9-904B-ED49-9674-48F4C8474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2" y="5536608"/>
            <a:ext cx="1658865" cy="34135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750C70C-45DD-1348-9B12-4582434F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66" y="6053786"/>
            <a:ext cx="1365483" cy="31228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DA2ABE2-84A3-DE4E-9DB8-64920981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581" y="6053786"/>
            <a:ext cx="3129182" cy="32370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C421568-6AEF-9849-BC0B-27F422A4B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716" y="6038606"/>
            <a:ext cx="1323098" cy="38131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6BCEC72-79C8-974F-8741-5898B54E3819}"/>
              </a:ext>
            </a:extLst>
          </p:cNvPr>
          <p:cNvSpPr txBox="1">
            <a:spLocks/>
          </p:cNvSpPr>
          <p:nvPr/>
        </p:nvSpPr>
        <p:spPr>
          <a:xfrm>
            <a:off x="4568415" y="2524340"/>
            <a:ext cx="10090206" cy="3486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IBM Plex Sans Light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sk-SK" sz="1800" i="1" dirty="0"/>
              <a:t>PROJEKT VZNIKOL NA:</a:t>
            </a:r>
          </a:p>
        </p:txBody>
      </p:sp>
    </p:spTree>
    <p:extLst>
      <p:ext uri="{BB962C8B-B14F-4D97-AF65-F5344CB8AC3E}">
        <p14:creationId xmlns:p14="http://schemas.microsoft.com/office/powerpoint/2010/main" val="47568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 nástroji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b="1" dirty="0" err="1"/>
              <a:t>Backcasting</a:t>
            </a:r>
            <a:r>
              <a:rPr lang="sk-SK" dirty="0"/>
              <a:t> je strategická metóda plánovania, ktorá začína formuláciou žiadaného budúceho stavu a následným krokovým plánovaním späť do súčasnosti. Na rozdiel od tradičného prognostického plánovania, ktoré predpovedá budúcnosť na základe súčasných trendov, </a:t>
            </a:r>
            <a:r>
              <a:rPr lang="sk-SK" dirty="0" err="1"/>
              <a:t>Backcasting</a:t>
            </a:r>
            <a:r>
              <a:rPr lang="sk-SK" dirty="0"/>
              <a:t> sa zameriava na to, čo chceme dosiahnuť, a potom identifikuje kroky potrebné na splnenie tohto cieľa. Tento prístup umožňuje tímom vymýšľať inovatívne riešenia a strategické kroky, ktoré by inak nemuseli byť zrejmé, a zameriava sa na dlhodobé vízie a udržateľné ciele.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62A5461-88D2-D946-9DB5-0D5CC105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40569">
            <a:off x="9753344" y="-1727057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9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Cieľ nástroja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Cieľom </a:t>
            </a:r>
            <a:r>
              <a:rPr lang="sk-SK" dirty="0" err="1"/>
              <a:t>Backcastingu</a:t>
            </a:r>
            <a:r>
              <a:rPr lang="sk-SK" dirty="0"/>
              <a:t> je umožniť organizáciám a tímom plánovať smerom k želanej budúcnosti tým, že </a:t>
            </a:r>
            <a:r>
              <a:rPr lang="sk-SK" dirty="0" err="1"/>
              <a:t>identifi</a:t>
            </a:r>
            <a:r>
              <a:rPr lang="sk-SK" dirty="0"/>
              <a:t> kujú konkrétne kroky potrebné na dosiahnutie dlhodobých cieľov. Metóda podporuje strategické myslenie, pomáha prekonať prekážky a motivuje tím smerovať k ambicióznym cieľom, čím sa vytvára jasný plán k ich dosiahnutiu.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1BADC40-4233-224D-9A55-22CDDC8C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73808">
            <a:off x="10390218" y="3432758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2. KROK ZA KROKOM: NÁVOD AKO NA NÁSTROJ</a:t>
            </a:r>
          </a:p>
        </p:txBody>
      </p:sp>
    </p:spTree>
    <p:extLst>
      <p:ext uri="{BB962C8B-B14F-4D97-AF65-F5344CB8AC3E}">
        <p14:creationId xmlns:p14="http://schemas.microsoft.com/office/powerpoint/2010/main" val="99165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Pripravte si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• </a:t>
            </a:r>
            <a:r>
              <a:rPr lang="sk-SK" dirty="0">
                <a:solidFill>
                  <a:srgbClr val="F17C55"/>
                </a:solidFill>
              </a:rPr>
              <a:t>Nástroje na dokumentáciu </a:t>
            </a:r>
            <a:r>
              <a:rPr lang="sk-SK" dirty="0"/>
              <a:t>(počítač, papier, </a:t>
            </a:r>
            <a:r>
              <a:rPr lang="sk-SK" dirty="0" err="1"/>
              <a:t>flipchart</a:t>
            </a:r>
            <a:r>
              <a:rPr lang="sk-SK" dirty="0"/>
              <a:t>).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Štúdie, analýzy </a:t>
            </a:r>
            <a:r>
              <a:rPr lang="sk-SK" dirty="0"/>
              <a:t>a trendy súvisiace s vašou oblasťou pôsobenia. • </a:t>
            </a:r>
            <a:r>
              <a:rPr lang="sk-SK" dirty="0">
                <a:solidFill>
                  <a:srgbClr val="F17C55"/>
                </a:solidFill>
              </a:rPr>
              <a:t>Kreatívne a analytické nástroje </a:t>
            </a:r>
            <a:r>
              <a:rPr lang="sk-SK" dirty="0"/>
              <a:t>pre vizualizáciu budúcnosti.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515932" y="5636524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3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1: DEFINOVANIE ŽELANÉHO BUDÚCEHO STAVU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Vizualizujte ideálnu budúcnosť súvisiacu s danou oblasťou (napr. úspešná reklamná kampaň, zvýšené povedomie o značke, udržateľný rast).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Otázky: </a:t>
            </a:r>
            <a:r>
              <a:rPr lang="sk-SK" i="1" dirty="0"/>
              <a:t>Ako vyzerá ideálny výsledok? Aké konkrétne ciele chceme dosiahnuť?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922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4FE3486354E44DB4377B87CE862822" ma:contentTypeVersion="15" ma:contentTypeDescription="Umožňuje vytvoriť nový dokument." ma:contentTypeScope="" ma:versionID="c6de5bacee3d0f30c377617d0549aeb5">
  <xsd:schema xmlns:xsd="http://www.w3.org/2001/XMLSchema" xmlns:xs="http://www.w3.org/2001/XMLSchema" xmlns:p="http://schemas.microsoft.com/office/2006/metadata/properties" xmlns:ns2="b88a5032-2e4c-46ad-a1f1-0015085a14e4" xmlns:ns3="a328dc52-fb2d-4242-928d-cd41f021992b" targetNamespace="http://schemas.microsoft.com/office/2006/metadata/properties" ma:root="true" ma:fieldsID="81acc87c208b2058c0424c04e73cc1ac" ns2:_="" ns3:_="">
    <xsd:import namespace="b88a5032-2e4c-46ad-a1f1-0015085a14e4"/>
    <xsd:import namespace="a328dc52-fb2d-4242-928d-cd41f02199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a5032-2e4c-46ad-a1f1-0015085a14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a" ma:readOnly="false" ma:fieldId="{5cf76f15-5ced-4ddc-b409-7134ff3c332f}" ma:taxonomyMulti="true" ma:sspId="952a87c1-e74a-435f-aff9-bea033da1c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8dc52-fb2d-4242-928d-cd41f021992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00e58fc-31d4-4d54-a365-8ce214c1109f}" ma:internalName="TaxCatchAll" ma:showField="CatchAllData" ma:web="a328dc52-fb2d-4242-928d-cd41f02199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28dc52-fb2d-4242-928d-cd41f021992b" xsi:nil="true"/>
    <lcf76f155ced4ddcb4097134ff3c332f xmlns="b88a5032-2e4c-46ad-a1f1-0015085a14e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134D53-DCB4-41FA-B955-1E7D970ECDF3}"/>
</file>

<file path=customXml/itemProps2.xml><?xml version="1.0" encoding="utf-8"?>
<ds:datastoreItem xmlns:ds="http://schemas.openxmlformats.org/officeDocument/2006/customXml" ds:itemID="{704C98C1-798E-4E56-80A0-0C2233A80969}"/>
</file>

<file path=customXml/itemProps3.xml><?xml version="1.0" encoding="utf-8"?>
<ds:datastoreItem xmlns:ds="http://schemas.openxmlformats.org/officeDocument/2006/customXml" ds:itemID="{CDA1E015-F4CD-4917-9008-355B618C5244}"/>
</file>

<file path=docProps/app.xml><?xml version="1.0" encoding="utf-8"?>
<Properties xmlns="http://schemas.openxmlformats.org/officeDocument/2006/extended-properties" xmlns:vt="http://schemas.openxmlformats.org/officeDocument/2006/docPropsVTypes">
  <TotalTime>8479</TotalTime>
  <Words>1620</Words>
  <Application>Microsoft Macintosh PowerPoint</Application>
  <PresentationFormat>Širokouhlá</PresentationFormat>
  <Paragraphs>162</Paragraphs>
  <Slides>47</Slides>
  <Notes>31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47</vt:i4>
      </vt:variant>
    </vt:vector>
  </HeadingPairs>
  <TitlesOfParts>
    <vt:vector size="54" baseType="lpstr">
      <vt:lpstr>IBM Plex Sans</vt:lpstr>
      <vt:lpstr>Arial</vt:lpstr>
      <vt:lpstr>Courier New</vt:lpstr>
      <vt:lpstr>IBM Plex Sans Light</vt:lpstr>
      <vt:lpstr>Calibri</vt:lpstr>
      <vt:lpstr>Aptos</vt:lpstr>
      <vt:lpstr>Motív Office</vt:lpstr>
      <vt:lpstr>KREATIVITA A KREATÍVNE VYUČOVANIE MARKETINGOVEJ KOMUNIKÁCIE</vt:lpstr>
      <vt:lpstr>BACKCASTING</vt:lpstr>
      <vt:lpstr>Teoretický rámec</vt:lpstr>
      <vt:lpstr>1. Popis nástroja</vt:lpstr>
      <vt:lpstr>O nástroji </vt:lpstr>
      <vt:lpstr>Cieľ nástroja</vt:lpstr>
      <vt:lpstr>2. KROK ZA KROKOM: NÁVOD AKO NA NÁSTROJ</vt:lpstr>
      <vt:lpstr>Pripravte si</vt:lpstr>
      <vt:lpstr>KROK 1: DEFINOVANIE ŽELANÉHO BUDÚCEHO STAVU</vt:lpstr>
      <vt:lpstr>KROK 2: ANALÝZA SÚČASNÉHO STAVU</vt:lpstr>
      <vt:lpstr>KROK 3: IDENTIFIKÁCIA PREKÁŽOK A PRÍLEŽITOSTÍ</vt:lpstr>
      <vt:lpstr>KROK 4: SPÄTNÉ PLÁNOVANIE KROKOV</vt:lpstr>
      <vt:lpstr>KROK 5: VYTVORENIE AKČNÉHO PLÁNU</vt:lpstr>
      <vt:lpstr>KROK 6: IMPLEMENTÁCIA A MONITOROVANIE</vt:lpstr>
      <vt:lpstr>3. NÁSTROJE  A MATERIÁLY </vt:lpstr>
      <vt:lpstr>Zoznam potrebných nástrojov</vt:lpstr>
      <vt:lpstr>4. TIPY A TRIKY</vt:lpstr>
      <vt:lpstr>Odporúčania</vt:lpstr>
      <vt:lpstr>5. ZÁVER</vt:lpstr>
      <vt:lpstr>ZÁVER TEÓRIE</vt:lpstr>
      <vt:lpstr>MOŽNÉ MODELOVÉ SITUÁCIE AKO NÁSTROJ ZAPOJIŤ DO PRAXE</vt:lpstr>
      <vt:lpstr>PRÍPADOVÝ MODEL: UVEDENIE NOVÉHO MODELU MOBILNÉHO TELEFÓNU SAMSUNG</vt:lpstr>
      <vt:lpstr>UVEDENIE NOVÉHO MODELU MOBILNÉHO TELEFÓNU SAMSUNG</vt:lpstr>
      <vt:lpstr>AKO SA MÔŽE VYUŽIŤ BACKCASTING V TEJTO KAMPANI:</vt:lpstr>
      <vt:lpstr>KROK 1: DEFINOVANIE ŽELANÉHO BUDÚCEHO STAVU: </vt:lpstr>
      <vt:lpstr>KROK 2: ANALÝZA SÚČASNÉHO STAVU:</vt:lpstr>
      <vt:lpstr>KROK 3: IDENTIFIKÁCIA PREKÁŽOK A PRÍLEŽITOSTÍ:</vt:lpstr>
      <vt:lpstr>KROK 4: SPÄTNÉ PLÁNOVANIE KROKOV:</vt:lpstr>
      <vt:lpstr>KROK 5: VYTVORENIE AKČNÉHO PLÁNU:</vt:lpstr>
      <vt:lpstr>KROK 6: IMPLEMENTÁCIA A MONITOROVANIE:</vt:lpstr>
      <vt:lpstr>ÚLOHA NA HODINE </vt:lpstr>
      <vt:lpstr>ZADANIE ÚLOHY: BACKCASTING</vt:lpstr>
      <vt:lpstr>ZADANIE ÚLOHY </vt:lpstr>
      <vt:lpstr>PRÁCA S KREATÍVNOU METÓDOU: BACKCASTING</vt:lpstr>
      <vt:lpstr>KROK 1: DEFINUJTE ŽELANÝ BUDÚCI STAV:</vt:lpstr>
      <vt:lpstr>KROK 2: ANALYZUJTE SÚČASNÝ STAV:</vt:lpstr>
      <vt:lpstr>KROK 3: IDENTIFIKUJTE PREKÁŽKY A PRÍLEŽITOSTI:</vt:lpstr>
      <vt:lpstr>KROK 3: IDENTIFIKUJTE PREKÁŽKY A PRÍLEŽITOSTI:</vt:lpstr>
      <vt:lpstr>KROK 4: SPÄTNÉ PLÁNOVANIE KROKOV:</vt:lpstr>
      <vt:lpstr>KROK 5: VYTVORTE AKČNÝ PLÁN:</vt:lpstr>
      <vt:lpstr>KROK 5: VYTVORTE AKČNÝ PLÁN:</vt:lpstr>
      <vt:lpstr>KROK 6: IMPLEMENTUJTE A MONITORUJTE:</vt:lpstr>
      <vt:lpstr>VÝSTUPY</vt:lpstr>
      <vt:lpstr>PREZENTÁCIA KAMPANE:</vt:lpstr>
      <vt:lpstr>PÍSOMNÝ DOKUMENT (2 - 3 STRANY), V KTOROM NÁJDETE:</vt:lpstr>
      <vt:lpstr>ZÁVER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KREATIVITA A KREATÍVNE VYUČOVANIE MARKETINGOVEJ KOMUNIKÁCIE</dc:title>
  <dc:creator>NAGYOVÁ, Natália</dc:creator>
  <cp:lastModifiedBy>MARTOVIČ, Matej</cp:lastModifiedBy>
  <cp:revision>8</cp:revision>
  <dcterms:created xsi:type="dcterms:W3CDTF">2025-05-19T10:31:38Z</dcterms:created>
  <dcterms:modified xsi:type="dcterms:W3CDTF">2025-06-09T18:45:09Z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0x010100234FE3486354E44DB4377B87CE862822</vt:lpwstr>
  </property>
</Properties>
</file>